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700" r:id="rId4"/>
  </p:sldMasterIdLst>
  <p:notesMasterIdLst>
    <p:notesMasterId r:id="rId79"/>
  </p:notesMasterIdLst>
  <p:handoutMasterIdLst>
    <p:handoutMasterId r:id="rId80"/>
  </p:handoutMasterIdLst>
  <p:sldIdLst>
    <p:sldId id="256" r:id="rId5"/>
    <p:sldId id="257" r:id="rId6"/>
    <p:sldId id="835" r:id="rId7"/>
    <p:sldId id="260" r:id="rId8"/>
    <p:sldId id="259" r:id="rId9"/>
    <p:sldId id="832" r:id="rId10"/>
    <p:sldId id="839" r:id="rId11"/>
    <p:sldId id="321" r:id="rId12"/>
    <p:sldId id="828" r:id="rId13"/>
    <p:sldId id="840" r:id="rId14"/>
    <p:sldId id="382" r:id="rId15"/>
    <p:sldId id="550" r:id="rId16"/>
    <p:sldId id="711" r:id="rId17"/>
    <p:sldId id="736" r:id="rId18"/>
    <p:sldId id="741" r:id="rId19"/>
    <p:sldId id="738" r:id="rId20"/>
    <p:sldId id="740" r:id="rId21"/>
    <p:sldId id="721" r:id="rId22"/>
    <p:sldId id="717" r:id="rId23"/>
    <p:sldId id="381" r:id="rId24"/>
    <p:sldId id="379" r:id="rId25"/>
    <p:sldId id="750" r:id="rId26"/>
    <p:sldId id="357" r:id="rId27"/>
    <p:sldId id="363" r:id="rId28"/>
    <p:sldId id="364" r:id="rId29"/>
    <p:sldId id="365" r:id="rId30"/>
    <p:sldId id="359" r:id="rId31"/>
    <p:sldId id="720" r:id="rId32"/>
    <p:sldId id="748" r:id="rId33"/>
    <p:sldId id="744" r:id="rId34"/>
    <p:sldId id="861" r:id="rId35"/>
    <p:sldId id="852" r:id="rId36"/>
    <p:sldId id="854" r:id="rId37"/>
    <p:sldId id="845" r:id="rId38"/>
    <p:sldId id="850" r:id="rId39"/>
    <p:sldId id="855" r:id="rId40"/>
    <p:sldId id="862" r:id="rId41"/>
    <p:sldId id="842" r:id="rId42"/>
    <p:sldId id="863" r:id="rId43"/>
    <p:sldId id="859" r:id="rId44"/>
    <p:sldId id="844" r:id="rId45"/>
    <p:sldId id="864" r:id="rId46"/>
    <p:sldId id="865" r:id="rId47"/>
    <p:sldId id="866" r:id="rId48"/>
    <p:sldId id="867" r:id="rId49"/>
    <p:sldId id="868" r:id="rId50"/>
    <p:sldId id="869" r:id="rId51"/>
    <p:sldId id="870" r:id="rId52"/>
    <p:sldId id="871" r:id="rId53"/>
    <p:sldId id="872" r:id="rId54"/>
    <p:sldId id="841" r:id="rId55"/>
    <p:sldId id="873" r:id="rId56"/>
    <p:sldId id="846" r:id="rId57"/>
    <p:sldId id="874" r:id="rId58"/>
    <p:sldId id="879" r:id="rId59"/>
    <p:sldId id="889" r:id="rId60"/>
    <p:sldId id="875" r:id="rId61"/>
    <p:sldId id="843" r:id="rId62"/>
    <p:sldId id="877" r:id="rId63"/>
    <p:sldId id="878" r:id="rId64"/>
    <p:sldId id="880" r:id="rId65"/>
    <p:sldId id="881" r:id="rId66"/>
    <p:sldId id="882" r:id="rId67"/>
    <p:sldId id="883" r:id="rId68"/>
    <p:sldId id="884" r:id="rId69"/>
    <p:sldId id="885" r:id="rId70"/>
    <p:sldId id="886" r:id="rId71"/>
    <p:sldId id="876" r:id="rId72"/>
    <p:sldId id="887" r:id="rId73"/>
    <p:sldId id="888" r:id="rId74"/>
    <p:sldId id="890" r:id="rId75"/>
    <p:sldId id="891" r:id="rId76"/>
    <p:sldId id="892" r:id="rId77"/>
    <p:sldId id="292" r:id="rId7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1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412BA4-73CC-482F-810E-DF89BA8BCACC}" type="doc">
      <dgm:prSet loTypeId="urn:microsoft.com/office/officeart/2008/layout/LinedLis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2ECF83E9-0295-4D05-B1B4-BCB7513508C2}">
      <dgm:prSet phldrT="[Текст]" custT="1"/>
      <dgm:spPr/>
      <dgm:t>
        <a:bodyPr/>
        <a:lstStyle/>
        <a:p>
          <a:pPr algn="r"/>
          <a:r>
            <a:rPr lang="ru-RU" sz="5400" kern="1200" dirty="0">
              <a:solidFill>
                <a:srgbClr val="0F6FC6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rPr>
            <a:t>План</a:t>
          </a:r>
          <a:endParaRPr lang="ru-RU" sz="4400" kern="1200" dirty="0">
            <a:solidFill>
              <a:srgbClr val="0F6FC6"/>
            </a:solidFill>
            <a:latin typeface="Times New Roman" panose="02020603050405020304" pitchFamily="18" charset="0"/>
            <a:ea typeface="+mj-ea"/>
            <a:cs typeface="Times New Roman" panose="02020603050405020304" pitchFamily="18" charset="0"/>
          </a:endParaRPr>
        </a:p>
      </dgm:t>
    </dgm:pt>
    <dgm:pt modelId="{9F8B9E8F-B180-4B2C-8EBB-FA8AA1855373}" type="parTrans" cxnId="{B797D0BC-3A36-4951-82AC-61A08CF1CE31}">
      <dgm:prSet/>
      <dgm:spPr/>
      <dgm:t>
        <a:bodyPr/>
        <a:lstStyle/>
        <a:p>
          <a:endParaRPr lang="ru-RU"/>
        </a:p>
      </dgm:t>
    </dgm:pt>
    <dgm:pt modelId="{F4758504-172A-48B4-8D37-52E079C86600}" type="sibTrans" cxnId="{B797D0BC-3A36-4951-82AC-61A08CF1CE31}">
      <dgm:prSet/>
      <dgm:spPr/>
      <dgm:t>
        <a:bodyPr/>
        <a:lstStyle/>
        <a:p>
          <a:endParaRPr lang="ru-RU"/>
        </a:p>
      </dgm:t>
    </dgm:pt>
    <dgm:pt modelId="{827A75CA-9A27-46A2-89CB-267CF6E9806F}">
      <dgm:prSet/>
      <dgm:spPr/>
      <dgm:t>
        <a:bodyPr/>
        <a:lstStyle/>
        <a:p>
          <a:pPr algn="just"/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&gt;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Информация о курсе</a:t>
          </a:r>
        </a:p>
      </dgm:t>
    </dgm:pt>
    <dgm:pt modelId="{7145B95E-414F-4CB0-A9AA-33AD527688E7}" type="parTrans" cxnId="{AA3C709E-5629-45A1-A7E8-8976543D975C}">
      <dgm:prSet/>
      <dgm:spPr/>
      <dgm:t>
        <a:bodyPr/>
        <a:lstStyle/>
        <a:p>
          <a:endParaRPr lang="ru-RU"/>
        </a:p>
      </dgm:t>
    </dgm:pt>
    <dgm:pt modelId="{7C85E68E-7993-4317-B43E-5F45F6820E2C}" type="sibTrans" cxnId="{AA3C709E-5629-45A1-A7E8-8976543D975C}">
      <dgm:prSet/>
      <dgm:spPr/>
      <dgm:t>
        <a:bodyPr/>
        <a:lstStyle/>
        <a:p>
          <a:endParaRPr lang="ru-RU"/>
        </a:p>
      </dgm:t>
    </dgm:pt>
    <dgm:pt modelId="{C529F7ED-F378-4D33-B4A5-F704481F306D}">
      <dgm:prSet/>
      <dgm:spPr/>
      <dgm:t>
        <a:bodyPr/>
        <a:lstStyle/>
        <a:p>
          <a:pPr algn="just"/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&gt;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Большие данные. Виды данных</a:t>
          </a:r>
        </a:p>
      </dgm:t>
    </dgm:pt>
    <dgm:pt modelId="{4BB58ACE-DF24-4162-AAA0-28D307EAD1E9}" type="parTrans" cxnId="{D86A0C3D-3EA5-4F15-B708-71F4073C2F93}">
      <dgm:prSet/>
      <dgm:spPr/>
      <dgm:t>
        <a:bodyPr/>
        <a:lstStyle/>
        <a:p>
          <a:endParaRPr lang="ru-RU"/>
        </a:p>
      </dgm:t>
    </dgm:pt>
    <dgm:pt modelId="{D52371E9-9B1B-4E43-9745-AE3F8EE1ED5F}" type="sibTrans" cxnId="{D86A0C3D-3EA5-4F15-B708-71F4073C2F93}">
      <dgm:prSet/>
      <dgm:spPr/>
      <dgm:t>
        <a:bodyPr/>
        <a:lstStyle/>
        <a:p>
          <a:endParaRPr lang="ru-RU"/>
        </a:p>
      </dgm:t>
    </dgm:pt>
    <dgm:pt modelId="{495B14BF-EC3C-435F-8F19-41B148480D51}">
      <dgm:prSet/>
      <dgm:spPr/>
      <dgm:t>
        <a:bodyPr/>
        <a:lstStyle/>
        <a:p>
          <a:pPr algn="just"/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&gt; 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Одномерный и многомерный анализ данных</a:t>
          </a:r>
        </a:p>
      </dgm:t>
    </dgm:pt>
    <dgm:pt modelId="{E9779E52-B141-4EAF-B4C1-3EBEA45F8B8D}" type="parTrans" cxnId="{C81CDCC1-02D2-4825-A124-7A0BB2523145}">
      <dgm:prSet/>
      <dgm:spPr/>
      <dgm:t>
        <a:bodyPr/>
        <a:lstStyle/>
        <a:p>
          <a:endParaRPr lang="ru-RU"/>
        </a:p>
      </dgm:t>
    </dgm:pt>
    <dgm:pt modelId="{64ADF268-1AF3-4D78-A38C-5D7A19E52CEA}" type="sibTrans" cxnId="{C81CDCC1-02D2-4825-A124-7A0BB2523145}">
      <dgm:prSet/>
      <dgm:spPr/>
      <dgm:t>
        <a:bodyPr/>
        <a:lstStyle/>
        <a:p>
          <a:endParaRPr lang="ru-RU"/>
        </a:p>
      </dgm:t>
    </dgm:pt>
    <dgm:pt modelId="{941B1338-48BC-445B-8D26-B0358BEFA655}">
      <dgm:prSet/>
      <dgm:spPr/>
      <dgm:t>
        <a:bodyPr/>
        <a:lstStyle/>
        <a:p>
          <a:pPr algn="just"/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&gt; OLAP-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куб</a:t>
          </a:r>
        </a:p>
      </dgm:t>
    </dgm:pt>
    <dgm:pt modelId="{B7FAA4FF-59A1-4EBF-A4A6-9A5D6A3DC522}" type="parTrans" cxnId="{593FC77E-CA4F-4BBD-8739-2F422AAF5DAC}">
      <dgm:prSet/>
      <dgm:spPr/>
      <dgm:t>
        <a:bodyPr/>
        <a:lstStyle/>
        <a:p>
          <a:endParaRPr lang="ru-RU"/>
        </a:p>
      </dgm:t>
    </dgm:pt>
    <dgm:pt modelId="{B1F9E830-42E2-4BB6-8919-A0FAC11AAA03}" type="sibTrans" cxnId="{593FC77E-CA4F-4BBD-8739-2F422AAF5DAC}">
      <dgm:prSet/>
      <dgm:spPr/>
      <dgm:t>
        <a:bodyPr/>
        <a:lstStyle/>
        <a:p>
          <a:endParaRPr lang="ru-RU"/>
        </a:p>
      </dgm:t>
    </dgm:pt>
    <dgm:pt modelId="{BAEE097D-1AEE-416B-916C-30BD1B012BED}">
      <dgm:prSet/>
      <dgm:spPr/>
      <dgm:t>
        <a:bodyPr/>
        <a:lstStyle/>
        <a:p>
          <a:pPr algn="just"/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&gt;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Табличные данные. Реляционные данные</a:t>
          </a:r>
        </a:p>
      </dgm:t>
    </dgm:pt>
    <dgm:pt modelId="{711E2B98-0234-4370-AC3C-F70F4FDEDD97}" type="parTrans" cxnId="{9D257D2F-BA95-4E32-8D00-60CACA2D255A}">
      <dgm:prSet/>
      <dgm:spPr/>
      <dgm:t>
        <a:bodyPr/>
        <a:lstStyle/>
        <a:p>
          <a:endParaRPr lang="ru-RU"/>
        </a:p>
      </dgm:t>
    </dgm:pt>
    <dgm:pt modelId="{13858C4D-8690-4ADA-B9F9-9D6FC8ACD292}" type="sibTrans" cxnId="{9D257D2F-BA95-4E32-8D00-60CACA2D255A}">
      <dgm:prSet/>
      <dgm:spPr/>
      <dgm:t>
        <a:bodyPr/>
        <a:lstStyle/>
        <a:p>
          <a:endParaRPr lang="ru-RU"/>
        </a:p>
      </dgm:t>
    </dgm:pt>
    <dgm:pt modelId="{4B2FAA9E-FA6D-47F6-B59E-5D1DFE54FA68}">
      <dgm:prSet/>
      <dgm:spPr/>
      <dgm:t>
        <a:bodyPr/>
        <a:lstStyle/>
        <a:p>
          <a:pPr algn="just"/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&gt;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Техническое обеспечение</a:t>
          </a:r>
        </a:p>
      </dgm:t>
    </dgm:pt>
    <dgm:pt modelId="{72BE5689-4AFD-43EF-9612-9F2C4A085392}" type="parTrans" cxnId="{B4C1F3D6-F7D7-4F53-B520-CC2B714C282C}">
      <dgm:prSet/>
      <dgm:spPr/>
      <dgm:t>
        <a:bodyPr/>
        <a:lstStyle/>
        <a:p>
          <a:endParaRPr lang="ru-RU"/>
        </a:p>
      </dgm:t>
    </dgm:pt>
    <dgm:pt modelId="{3243EF57-21BA-403C-A6B7-1A6282CB9E61}" type="sibTrans" cxnId="{B4C1F3D6-F7D7-4F53-B520-CC2B714C282C}">
      <dgm:prSet/>
      <dgm:spPr/>
      <dgm:t>
        <a:bodyPr/>
        <a:lstStyle/>
        <a:p>
          <a:endParaRPr lang="ru-RU"/>
        </a:p>
      </dgm:t>
    </dgm:pt>
    <dgm:pt modelId="{3D05D18F-29E5-49F7-A199-48514431E98D}" type="pres">
      <dgm:prSet presAssocID="{63412BA4-73CC-482F-810E-DF89BA8BCACC}" presName="vert0" presStyleCnt="0">
        <dgm:presLayoutVars>
          <dgm:dir/>
          <dgm:animOne val="branch"/>
          <dgm:animLvl val="lvl"/>
        </dgm:presLayoutVars>
      </dgm:prSet>
      <dgm:spPr/>
    </dgm:pt>
    <dgm:pt modelId="{3A5D17A5-1D76-40E0-A752-B8B765D2D861}" type="pres">
      <dgm:prSet presAssocID="{2ECF83E9-0295-4D05-B1B4-BCB7513508C2}" presName="thickLine" presStyleLbl="alignNode1" presStyleIdx="0" presStyleCnt="1"/>
      <dgm:spPr/>
    </dgm:pt>
    <dgm:pt modelId="{EF79D121-C2AE-45D5-8E66-AC67AD1D0D97}" type="pres">
      <dgm:prSet presAssocID="{2ECF83E9-0295-4D05-B1B4-BCB7513508C2}" presName="horz1" presStyleCnt="0"/>
      <dgm:spPr/>
    </dgm:pt>
    <dgm:pt modelId="{ACD5968B-767B-4C9B-A1DE-CE31610D090E}" type="pres">
      <dgm:prSet presAssocID="{2ECF83E9-0295-4D05-B1B4-BCB7513508C2}" presName="tx1" presStyleLbl="revTx" presStyleIdx="0" presStyleCnt="7"/>
      <dgm:spPr/>
    </dgm:pt>
    <dgm:pt modelId="{0A2FD9E2-1F27-4DC1-8915-AACB516A8730}" type="pres">
      <dgm:prSet presAssocID="{2ECF83E9-0295-4D05-B1B4-BCB7513508C2}" presName="vert1" presStyleCnt="0"/>
      <dgm:spPr/>
    </dgm:pt>
    <dgm:pt modelId="{33414220-86BC-4588-8FA9-71E110CC66E1}" type="pres">
      <dgm:prSet presAssocID="{827A75CA-9A27-46A2-89CB-267CF6E9806F}" presName="vertSpace2a" presStyleCnt="0"/>
      <dgm:spPr/>
    </dgm:pt>
    <dgm:pt modelId="{488E3CE4-390E-4842-B38E-47DCBBC27103}" type="pres">
      <dgm:prSet presAssocID="{827A75CA-9A27-46A2-89CB-267CF6E9806F}" presName="horz2" presStyleCnt="0"/>
      <dgm:spPr/>
    </dgm:pt>
    <dgm:pt modelId="{C450E92D-6640-4C00-A8EF-42E03BA208B5}" type="pres">
      <dgm:prSet presAssocID="{827A75CA-9A27-46A2-89CB-267CF6E9806F}" presName="horzSpace2" presStyleCnt="0"/>
      <dgm:spPr/>
    </dgm:pt>
    <dgm:pt modelId="{CAD27AAA-0EEC-4520-8796-135B343F5FBA}" type="pres">
      <dgm:prSet presAssocID="{827A75CA-9A27-46A2-89CB-267CF6E9806F}" presName="tx2" presStyleLbl="revTx" presStyleIdx="1" presStyleCnt="7" custScaleY="112947"/>
      <dgm:spPr/>
    </dgm:pt>
    <dgm:pt modelId="{EE451463-CA90-4B7E-97D7-598C2E02AF73}" type="pres">
      <dgm:prSet presAssocID="{827A75CA-9A27-46A2-89CB-267CF6E9806F}" presName="vert2" presStyleCnt="0"/>
      <dgm:spPr/>
    </dgm:pt>
    <dgm:pt modelId="{7D918E27-CA2A-4C01-AB07-54A3A3009E5E}" type="pres">
      <dgm:prSet presAssocID="{827A75CA-9A27-46A2-89CB-267CF6E9806F}" presName="thinLine2b" presStyleLbl="callout" presStyleIdx="0" presStyleCnt="6"/>
      <dgm:spPr/>
    </dgm:pt>
    <dgm:pt modelId="{8DE6FD57-8102-4D05-AC0C-7368AAECC8DE}" type="pres">
      <dgm:prSet presAssocID="{827A75CA-9A27-46A2-89CB-267CF6E9806F}" presName="vertSpace2b" presStyleCnt="0"/>
      <dgm:spPr/>
    </dgm:pt>
    <dgm:pt modelId="{78CA7369-DE9B-4CF0-8EA4-D5BB042E26B0}" type="pres">
      <dgm:prSet presAssocID="{4B2FAA9E-FA6D-47F6-B59E-5D1DFE54FA68}" presName="horz2" presStyleCnt="0"/>
      <dgm:spPr/>
    </dgm:pt>
    <dgm:pt modelId="{01770BFD-AE64-4535-B106-A510E5C49B99}" type="pres">
      <dgm:prSet presAssocID="{4B2FAA9E-FA6D-47F6-B59E-5D1DFE54FA68}" presName="horzSpace2" presStyleCnt="0"/>
      <dgm:spPr/>
    </dgm:pt>
    <dgm:pt modelId="{3EEC111B-F755-433E-9670-D44197AC87A2}" type="pres">
      <dgm:prSet presAssocID="{4B2FAA9E-FA6D-47F6-B59E-5D1DFE54FA68}" presName="tx2" presStyleLbl="revTx" presStyleIdx="2" presStyleCnt="7"/>
      <dgm:spPr/>
    </dgm:pt>
    <dgm:pt modelId="{0B6921C2-7AB2-4764-BA4B-F1DF1FC8632A}" type="pres">
      <dgm:prSet presAssocID="{4B2FAA9E-FA6D-47F6-B59E-5D1DFE54FA68}" presName="vert2" presStyleCnt="0"/>
      <dgm:spPr/>
    </dgm:pt>
    <dgm:pt modelId="{C0B43E09-FEEB-462B-8DF1-CC1606236386}" type="pres">
      <dgm:prSet presAssocID="{4B2FAA9E-FA6D-47F6-B59E-5D1DFE54FA68}" presName="thinLine2b" presStyleLbl="callout" presStyleIdx="1" presStyleCnt="6"/>
      <dgm:spPr/>
    </dgm:pt>
    <dgm:pt modelId="{04712F73-16E7-4BE3-9EDB-217A1F2EFE13}" type="pres">
      <dgm:prSet presAssocID="{4B2FAA9E-FA6D-47F6-B59E-5D1DFE54FA68}" presName="vertSpace2b" presStyleCnt="0"/>
      <dgm:spPr/>
    </dgm:pt>
    <dgm:pt modelId="{87E56B68-EF09-4F59-9157-F1EB10D2EB25}" type="pres">
      <dgm:prSet presAssocID="{C529F7ED-F378-4D33-B4A5-F704481F306D}" presName="horz2" presStyleCnt="0"/>
      <dgm:spPr/>
    </dgm:pt>
    <dgm:pt modelId="{D5F30ADB-F5CA-4E15-8634-79095179DA6B}" type="pres">
      <dgm:prSet presAssocID="{C529F7ED-F378-4D33-B4A5-F704481F306D}" presName="horzSpace2" presStyleCnt="0"/>
      <dgm:spPr/>
    </dgm:pt>
    <dgm:pt modelId="{7F5A57EC-C6B2-4A75-85E9-E8E26E2B9B95}" type="pres">
      <dgm:prSet presAssocID="{C529F7ED-F378-4D33-B4A5-F704481F306D}" presName="tx2" presStyleLbl="revTx" presStyleIdx="3" presStyleCnt="7"/>
      <dgm:spPr/>
    </dgm:pt>
    <dgm:pt modelId="{42C64C82-B9AD-4400-87DE-E7341D89FFBB}" type="pres">
      <dgm:prSet presAssocID="{C529F7ED-F378-4D33-B4A5-F704481F306D}" presName="vert2" presStyleCnt="0"/>
      <dgm:spPr/>
    </dgm:pt>
    <dgm:pt modelId="{C804C5CF-97CD-4080-B082-A6AA7C45DC9A}" type="pres">
      <dgm:prSet presAssocID="{C529F7ED-F378-4D33-B4A5-F704481F306D}" presName="thinLine2b" presStyleLbl="callout" presStyleIdx="2" presStyleCnt="6"/>
      <dgm:spPr/>
    </dgm:pt>
    <dgm:pt modelId="{60358C00-7D03-4E17-B8DB-E39EF1EDC57D}" type="pres">
      <dgm:prSet presAssocID="{C529F7ED-F378-4D33-B4A5-F704481F306D}" presName="vertSpace2b" presStyleCnt="0"/>
      <dgm:spPr/>
    </dgm:pt>
    <dgm:pt modelId="{2969720E-4A0F-452C-8729-A80105BF0137}" type="pres">
      <dgm:prSet presAssocID="{BAEE097D-1AEE-416B-916C-30BD1B012BED}" presName="horz2" presStyleCnt="0"/>
      <dgm:spPr/>
    </dgm:pt>
    <dgm:pt modelId="{617CCA1D-5D04-4B66-AACC-1C6D5E776E48}" type="pres">
      <dgm:prSet presAssocID="{BAEE097D-1AEE-416B-916C-30BD1B012BED}" presName="horzSpace2" presStyleCnt="0"/>
      <dgm:spPr/>
    </dgm:pt>
    <dgm:pt modelId="{3D798B2A-F36B-4E5B-ABA7-0C166F939A26}" type="pres">
      <dgm:prSet presAssocID="{BAEE097D-1AEE-416B-916C-30BD1B012BED}" presName="tx2" presStyleLbl="revTx" presStyleIdx="4" presStyleCnt="7"/>
      <dgm:spPr/>
    </dgm:pt>
    <dgm:pt modelId="{BA5C579C-C88F-4377-AEC5-09EC7FFF54AA}" type="pres">
      <dgm:prSet presAssocID="{BAEE097D-1AEE-416B-916C-30BD1B012BED}" presName="vert2" presStyleCnt="0"/>
      <dgm:spPr/>
    </dgm:pt>
    <dgm:pt modelId="{151738F9-8033-492C-9F44-C85949B70859}" type="pres">
      <dgm:prSet presAssocID="{BAEE097D-1AEE-416B-916C-30BD1B012BED}" presName="thinLine2b" presStyleLbl="callout" presStyleIdx="3" presStyleCnt="6"/>
      <dgm:spPr/>
    </dgm:pt>
    <dgm:pt modelId="{9523FB29-D91C-4D46-91ED-5AC760C42B6B}" type="pres">
      <dgm:prSet presAssocID="{BAEE097D-1AEE-416B-916C-30BD1B012BED}" presName="vertSpace2b" presStyleCnt="0"/>
      <dgm:spPr/>
    </dgm:pt>
    <dgm:pt modelId="{1A2867A8-972E-4D84-9FBE-EE0C72979490}" type="pres">
      <dgm:prSet presAssocID="{495B14BF-EC3C-435F-8F19-41B148480D51}" presName="horz2" presStyleCnt="0"/>
      <dgm:spPr/>
    </dgm:pt>
    <dgm:pt modelId="{12E598CA-6D60-49B6-B38E-A0F2F8568138}" type="pres">
      <dgm:prSet presAssocID="{495B14BF-EC3C-435F-8F19-41B148480D51}" presName="horzSpace2" presStyleCnt="0"/>
      <dgm:spPr/>
    </dgm:pt>
    <dgm:pt modelId="{CC344D2C-8ECE-47B7-9486-CA4563C76A0E}" type="pres">
      <dgm:prSet presAssocID="{495B14BF-EC3C-435F-8F19-41B148480D51}" presName="tx2" presStyleLbl="revTx" presStyleIdx="5" presStyleCnt="7"/>
      <dgm:spPr/>
    </dgm:pt>
    <dgm:pt modelId="{6C1F6942-71C8-4D69-9CB5-C03244768A48}" type="pres">
      <dgm:prSet presAssocID="{495B14BF-EC3C-435F-8F19-41B148480D51}" presName="vert2" presStyleCnt="0"/>
      <dgm:spPr/>
    </dgm:pt>
    <dgm:pt modelId="{BA25C6B1-8F05-4853-913C-2CB7EF54E15C}" type="pres">
      <dgm:prSet presAssocID="{495B14BF-EC3C-435F-8F19-41B148480D51}" presName="thinLine2b" presStyleLbl="callout" presStyleIdx="4" presStyleCnt="6"/>
      <dgm:spPr/>
    </dgm:pt>
    <dgm:pt modelId="{BF572024-E1ED-4899-A9A9-A2DDBAEFEC79}" type="pres">
      <dgm:prSet presAssocID="{495B14BF-EC3C-435F-8F19-41B148480D51}" presName="vertSpace2b" presStyleCnt="0"/>
      <dgm:spPr/>
    </dgm:pt>
    <dgm:pt modelId="{A73C6879-5BCA-4DC2-8E6D-43C3BB9D477C}" type="pres">
      <dgm:prSet presAssocID="{941B1338-48BC-445B-8D26-B0358BEFA655}" presName="horz2" presStyleCnt="0"/>
      <dgm:spPr/>
    </dgm:pt>
    <dgm:pt modelId="{1CDC63F8-E73A-4FAA-B16B-50F12B5F4E94}" type="pres">
      <dgm:prSet presAssocID="{941B1338-48BC-445B-8D26-B0358BEFA655}" presName="horzSpace2" presStyleCnt="0"/>
      <dgm:spPr/>
    </dgm:pt>
    <dgm:pt modelId="{83647E65-F386-4859-8273-4399CA66A7B7}" type="pres">
      <dgm:prSet presAssocID="{941B1338-48BC-445B-8D26-B0358BEFA655}" presName="tx2" presStyleLbl="revTx" presStyleIdx="6" presStyleCnt="7"/>
      <dgm:spPr/>
    </dgm:pt>
    <dgm:pt modelId="{66233F07-5215-4701-82E1-F5DA65C7098D}" type="pres">
      <dgm:prSet presAssocID="{941B1338-48BC-445B-8D26-B0358BEFA655}" presName="vert2" presStyleCnt="0"/>
      <dgm:spPr/>
    </dgm:pt>
    <dgm:pt modelId="{F8DB43C6-11C3-4416-871A-8C4F93606C97}" type="pres">
      <dgm:prSet presAssocID="{941B1338-48BC-445B-8D26-B0358BEFA655}" presName="thinLine2b" presStyleLbl="callout" presStyleIdx="5" presStyleCnt="6"/>
      <dgm:spPr/>
    </dgm:pt>
    <dgm:pt modelId="{3DCAFA3A-EA66-4CC1-82E1-4942EBE9ED12}" type="pres">
      <dgm:prSet presAssocID="{941B1338-48BC-445B-8D26-B0358BEFA655}" presName="vertSpace2b" presStyleCnt="0"/>
      <dgm:spPr/>
    </dgm:pt>
  </dgm:ptLst>
  <dgm:cxnLst>
    <dgm:cxn modelId="{BB0EC025-761E-4E58-8949-2F04A4B11C80}" type="presOf" srcId="{2ECF83E9-0295-4D05-B1B4-BCB7513508C2}" destId="{ACD5968B-767B-4C9B-A1DE-CE31610D090E}" srcOrd="0" destOrd="0" presId="urn:microsoft.com/office/officeart/2008/layout/LinedList"/>
    <dgm:cxn modelId="{9D257D2F-BA95-4E32-8D00-60CACA2D255A}" srcId="{2ECF83E9-0295-4D05-B1B4-BCB7513508C2}" destId="{BAEE097D-1AEE-416B-916C-30BD1B012BED}" srcOrd="3" destOrd="0" parTransId="{711E2B98-0234-4370-AC3C-F70F4FDEDD97}" sibTransId="{13858C4D-8690-4ADA-B9F9-9D6FC8ACD292}"/>
    <dgm:cxn modelId="{D86A0C3D-3EA5-4F15-B708-71F4073C2F93}" srcId="{2ECF83E9-0295-4D05-B1B4-BCB7513508C2}" destId="{C529F7ED-F378-4D33-B4A5-F704481F306D}" srcOrd="2" destOrd="0" parTransId="{4BB58ACE-DF24-4162-AAA0-28D307EAD1E9}" sibTransId="{D52371E9-9B1B-4E43-9745-AE3F8EE1ED5F}"/>
    <dgm:cxn modelId="{013E514A-C714-486B-ABDA-33BE080B99EC}" type="presOf" srcId="{BAEE097D-1AEE-416B-916C-30BD1B012BED}" destId="{3D798B2A-F36B-4E5B-ABA7-0C166F939A26}" srcOrd="0" destOrd="0" presId="urn:microsoft.com/office/officeart/2008/layout/LinedList"/>
    <dgm:cxn modelId="{71E8C44A-AA80-4A70-8D73-481EED925755}" type="presOf" srcId="{C529F7ED-F378-4D33-B4A5-F704481F306D}" destId="{7F5A57EC-C6B2-4A75-85E9-E8E26E2B9B95}" srcOrd="0" destOrd="0" presId="urn:microsoft.com/office/officeart/2008/layout/LinedList"/>
    <dgm:cxn modelId="{593FC77E-CA4F-4BBD-8739-2F422AAF5DAC}" srcId="{2ECF83E9-0295-4D05-B1B4-BCB7513508C2}" destId="{941B1338-48BC-445B-8D26-B0358BEFA655}" srcOrd="5" destOrd="0" parTransId="{B7FAA4FF-59A1-4EBF-A4A6-9A5D6A3DC522}" sibTransId="{B1F9E830-42E2-4BB6-8919-A0FAC11AAA03}"/>
    <dgm:cxn modelId="{A7C1C086-645C-49A8-B044-71E38A2D9471}" type="presOf" srcId="{941B1338-48BC-445B-8D26-B0358BEFA655}" destId="{83647E65-F386-4859-8273-4399CA66A7B7}" srcOrd="0" destOrd="0" presId="urn:microsoft.com/office/officeart/2008/layout/LinedList"/>
    <dgm:cxn modelId="{AA3C709E-5629-45A1-A7E8-8976543D975C}" srcId="{2ECF83E9-0295-4D05-B1B4-BCB7513508C2}" destId="{827A75CA-9A27-46A2-89CB-267CF6E9806F}" srcOrd="0" destOrd="0" parTransId="{7145B95E-414F-4CB0-A9AA-33AD527688E7}" sibTransId="{7C85E68E-7993-4317-B43E-5F45F6820E2C}"/>
    <dgm:cxn modelId="{25572EA5-6816-4918-9EC5-D1CCCE07091D}" type="presOf" srcId="{63412BA4-73CC-482F-810E-DF89BA8BCACC}" destId="{3D05D18F-29E5-49F7-A199-48514431E98D}" srcOrd="0" destOrd="0" presId="urn:microsoft.com/office/officeart/2008/layout/LinedList"/>
    <dgm:cxn modelId="{2C0320AF-B665-4977-A238-0D0615EBEEDB}" type="presOf" srcId="{495B14BF-EC3C-435F-8F19-41B148480D51}" destId="{CC344D2C-8ECE-47B7-9486-CA4563C76A0E}" srcOrd="0" destOrd="0" presId="urn:microsoft.com/office/officeart/2008/layout/LinedList"/>
    <dgm:cxn modelId="{B797D0BC-3A36-4951-82AC-61A08CF1CE31}" srcId="{63412BA4-73CC-482F-810E-DF89BA8BCACC}" destId="{2ECF83E9-0295-4D05-B1B4-BCB7513508C2}" srcOrd="0" destOrd="0" parTransId="{9F8B9E8F-B180-4B2C-8EBB-FA8AA1855373}" sibTransId="{F4758504-172A-48B4-8D37-52E079C86600}"/>
    <dgm:cxn modelId="{288ACABF-A9CB-4A92-BB1F-F6892FA89385}" type="presOf" srcId="{4B2FAA9E-FA6D-47F6-B59E-5D1DFE54FA68}" destId="{3EEC111B-F755-433E-9670-D44197AC87A2}" srcOrd="0" destOrd="0" presId="urn:microsoft.com/office/officeart/2008/layout/LinedList"/>
    <dgm:cxn modelId="{C81CDCC1-02D2-4825-A124-7A0BB2523145}" srcId="{2ECF83E9-0295-4D05-B1B4-BCB7513508C2}" destId="{495B14BF-EC3C-435F-8F19-41B148480D51}" srcOrd="4" destOrd="0" parTransId="{E9779E52-B141-4EAF-B4C1-3EBEA45F8B8D}" sibTransId="{64ADF268-1AF3-4D78-A38C-5D7A19E52CEA}"/>
    <dgm:cxn modelId="{B4C1F3D6-F7D7-4F53-B520-CC2B714C282C}" srcId="{2ECF83E9-0295-4D05-B1B4-BCB7513508C2}" destId="{4B2FAA9E-FA6D-47F6-B59E-5D1DFE54FA68}" srcOrd="1" destOrd="0" parTransId="{72BE5689-4AFD-43EF-9612-9F2C4A085392}" sibTransId="{3243EF57-21BA-403C-A6B7-1A6282CB9E61}"/>
    <dgm:cxn modelId="{859615EA-B837-4C64-949D-5D6B675B5CBA}" type="presOf" srcId="{827A75CA-9A27-46A2-89CB-267CF6E9806F}" destId="{CAD27AAA-0EEC-4520-8796-135B343F5FBA}" srcOrd="0" destOrd="0" presId="urn:microsoft.com/office/officeart/2008/layout/LinedList"/>
    <dgm:cxn modelId="{3AD4A9CC-02A2-4265-9EC1-FEDECE1F3F06}" type="presParOf" srcId="{3D05D18F-29E5-49F7-A199-48514431E98D}" destId="{3A5D17A5-1D76-40E0-A752-B8B765D2D861}" srcOrd="0" destOrd="0" presId="urn:microsoft.com/office/officeart/2008/layout/LinedList"/>
    <dgm:cxn modelId="{9A8B8ABD-CA1D-4FCB-9866-55B65EAC5C41}" type="presParOf" srcId="{3D05D18F-29E5-49F7-A199-48514431E98D}" destId="{EF79D121-C2AE-45D5-8E66-AC67AD1D0D97}" srcOrd="1" destOrd="0" presId="urn:microsoft.com/office/officeart/2008/layout/LinedList"/>
    <dgm:cxn modelId="{926B53D1-8314-4699-846B-95C8C45F77FF}" type="presParOf" srcId="{EF79D121-C2AE-45D5-8E66-AC67AD1D0D97}" destId="{ACD5968B-767B-4C9B-A1DE-CE31610D090E}" srcOrd="0" destOrd="0" presId="urn:microsoft.com/office/officeart/2008/layout/LinedList"/>
    <dgm:cxn modelId="{C522B1C9-42F0-4104-8421-C2CC2F8BC133}" type="presParOf" srcId="{EF79D121-C2AE-45D5-8E66-AC67AD1D0D97}" destId="{0A2FD9E2-1F27-4DC1-8915-AACB516A8730}" srcOrd="1" destOrd="0" presId="urn:microsoft.com/office/officeart/2008/layout/LinedList"/>
    <dgm:cxn modelId="{46CC1CBE-801A-4CD7-B695-C9F55B9F40C2}" type="presParOf" srcId="{0A2FD9E2-1F27-4DC1-8915-AACB516A8730}" destId="{33414220-86BC-4588-8FA9-71E110CC66E1}" srcOrd="0" destOrd="0" presId="urn:microsoft.com/office/officeart/2008/layout/LinedList"/>
    <dgm:cxn modelId="{3D796B98-6FEB-48E7-8DCD-1988FE5F0C33}" type="presParOf" srcId="{0A2FD9E2-1F27-4DC1-8915-AACB516A8730}" destId="{488E3CE4-390E-4842-B38E-47DCBBC27103}" srcOrd="1" destOrd="0" presId="urn:microsoft.com/office/officeart/2008/layout/LinedList"/>
    <dgm:cxn modelId="{2B0BA16A-CB2E-43E9-9BD7-6123A6FE6A22}" type="presParOf" srcId="{488E3CE4-390E-4842-B38E-47DCBBC27103}" destId="{C450E92D-6640-4C00-A8EF-42E03BA208B5}" srcOrd="0" destOrd="0" presId="urn:microsoft.com/office/officeart/2008/layout/LinedList"/>
    <dgm:cxn modelId="{681B32A0-12F9-4DCA-8485-1625FBD0DA0C}" type="presParOf" srcId="{488E3CE4-390E-4842-B38E-47DCBBC27103}" destId="{CAD27AAA-0EEC-4520-8796-135B343F5FBA}" srcOrd="1" destOrd="0" presId="urn:microsoft.com/office/officeart/2008/layout/LinedList"/>
    <dgm:cxn modelId="{EC35CD7F-4C67-41ED-BB17-BC8E328AE8A0}" type="presParOf" srcId="{488E3CE4-390E-4842-B38E-47DCBBC27103}" destId="{EE451463-CA90-4B7E-97D7-598C2E02AF73}" srcOrd="2" destOrd="0" presId="urn:microsoft.com/office/officeart/2008/layout/LinedList"/>
    <dgm:cxn modelId="{88AD40A9-7360-4A04-8660-3847C312C006}" type="presParOf" srcId="{0A2FD9E2-1F27-4DC1-8915-AACB516A8730}" destId="{7D918E27-CA2A-4C01-AB07-54A3A3009E5E}" srcOrd="2" destOrd="0" presId="urn:microsoft.com/office/officeart/2008/layout/LinedList"/>
    <dgm:cxn modelId="{144628EE-90C4-4480-9760-409BD086BD97}" type="presParOf" srcId="{0A2FD9E2-1F27-4DC1-8915-AACB516A8730}" destId="{8DE6FD57-8102-4D05-AC0C-7368AAECC8DE}" srcOrd="3" destOrd="0" presId="urn:microsoft.com/office/officeart/2008/layout/LinedList"/>
    <dgm:cxn modelId="{AEB0387B-B96C-4207-BEEA-5203B757FA31}" type="presParOf" srcId="{0A2FD9E2-1F27-4DC1-8915-AACB516A8730}" destId="{78CA7369-DE9B-4CF0-8EA4-D5BB042E26B0}" srcOrd="4" destOrd="0" presId="urn:microsoft.com/office/officeart/2008/layout/LinedList"/>
    <dgm:cxn modelId="{79663FD9-3C44-40CF-86BB-FE834ABD81D2}" type="presParOf" srcId="{78CA7369-DE9B-4CF0-8EA4-D5BB042E26B0}" destId="{01770BFD-AE64-4535-B106-A510E5C49B99}" srcOrd="0" destOrd="0" presId="urn:microsoft.com/office/officeart/2008/layout/LinedList"/>
    <dgm:cxn modelId="{93E39A11-DBCC-431F-95B2-0AA571CD9A6B}" type="presParOf" srcId="{78CA7369-DE9B-4CF0-8EA4-D5BB042E26B0}" destId="{3EEC111B-F755-433E-9670-D44197AC87A2}" srcOrd="1" destOrd="0" presId="urn:microsoft.com/office/officeart/2008/layout/LinedList"/>
    <dgm:cxn modelId="{4DCAA96D-E5B9-4870-8642-515107D4662F}" type="presParOf" srcId="{78CA7369-DE9B-4CF0-8EA4-D5BB042E26B0}" destId="{0B6921C2-7AB2-4764-BA4B-F1DF1FC8632A}" srcOrd="2" destOrd="0" presId="urn:microsoft.com/office/officeart/2008/layout/LinedList"/>
    <dgm:cxn modelId="{58737946-FB1C-403F-8C82-3E69E90A673F}" type="presParOf" srcId="{0A2FD9E2-1F27-4DC1-8915-AACB516A8730}" destId="{C0B43E09-FEEB-462B-8DF1-CC1606236386}" srcOrd="5" destOrd="0" presId="urn:microsoft.com/office/officeart/2008/layout/LinedList"/>
    <dgm:cxn modelId="{9708B48D-B981-46F8-A9C7-916CA3674FC5}" type="presParOf" srcId="{0A2FD9E2-1F27-4DC1-8915-AACB516A8730}" destId="{04712F73-16E7-4BE3-9EDB-217A1F2EFE13}" srcOrd="6" destOrd="0" presId="urn:microsoft.com/office/officeart/2008/layout/LinedList"/>
    <dgm:cxn modelId="{1753CBBB-19D0-47C2-9A3C-9B7035881B40}" type="presParOf" srcId="{0A2FD9E2-1F27-4DC1-8915-AACB516A8730}" destId="{87E56B68-EF09-4F59-9157-F1EB10D2EB25}" srcOrd="7" destOrd="0" presId="urn:microsoft.com/office/officeart/2008/layout/LinedList"/>
    <dgm:cxn modelId="{DCDD4366-D998-4AE5-91A5-AA9B0201E5CB}" type="presParOf" srcId="{87E56B68-EF09-4F59-9157-F1EB10D2EB25}" destId="{D5F30ADB-F5CA-4E15-8634-79095179DA6B}" srcOrd="0" destOrd="0" presId="urn:microsoft.com/office/officeart/2008/layout/LinedList"/>
    <dgm:cxn modelId="{3C416A97-3E4C-4925-AE9D-B99D744E7020}" type="presParOf" srcId="{87E56B68-EF09-4F59-9157-F1EB10D2EB25}" destId="{7F5A57EC-C6B2-4A75-85E9-E8E26E2B9B95}" srcOrd="1" destOrd="0" presId="urn:microsoft.com/office/officeart/2008/layout/LinedList"/>
    <dgm:cxn modelId="{0F4FEA11-AB89-4280-A9AE-AA08891BDED4}" type="presParOf" srcId="{87E56B68-EF09-4F59-9157-F1EB10D2EB25}" destId="{42C64C82-B9AD-4400-87DE-E7341D89FFBB}" srcOrd="2" destOrd="0" presId="urn:microsoft.com/office/officeart/2008/layout/LinedList"/>
    <dgm:cxn modelId="{5E72BAA4-CE87-4418-B070-9A4FA9E7B402}" type="presParOf" srcId="{0A2FD9E2-1F27-4DC1-8915-AACB516A8730}" destId="{C804C5CF-97CD-4080-B082-A6AA7C45DC9A}" srcOrd="8" destOrd="0" presId="urn:microsoft.com/office/officeart/2008/layout/LinedList"/>
    <dgm:cxn modelId="{23D8F360-1A43-4A3A-B6F1-FF8F234EF97C}" type="presParOf" srcId="{0A2FD9E2-1F27-4DC1-8915-AACB516A8730}" destId="{60358C00-7D03-4E17-B8DB-E39EF1EDC57D}" srcOrd="9" destOrd="0" presId="urn:microsoft.com/office/officeart/2008/layout/LinedList"/>
    <dgm:cxn modelId="{5BD6B0BD-38F8-4876-8FDE-D5FB3A85FCD2}" type="presParOf" srcId="{0A2FD9E2-1F27-4DC1-8915-AACB516A8730}" destId="{2969720E-4A0F-452C-8729-A80105BF0137}" srcOrd="10" destOrd="0" presId="urn:microsoft.com/office/officeart/2008/layout/LinedList"/>
    <dgm:cxn modelId="{03CB0C70-E904-4A63-ABA0-D0CA19B6505C}" type="presParOf" srcId="{2969720E-4A0F-452C-8729-A80105BF0137}" destId="{617CCA1D-5D04-4B66-AACC-1C6D5E776E48}" srcOrd="0" destOrd="0" presId="urn:microsoft.com/office/officeart/2008/layout/LinedList"/>
    <dgm:cxn modelId="{B7D51D9D-D8B0-44EF-A081-17C2B33D68C7}" type="presParOf" srcId="{2969720E-4A0F-452C-8729-A80105BF0137}" destId="{3D798B2A-F36B-4E5B-ABA7-0C166F939A26}" srcOrd="1" destOrd="0" presId="urn:microsoft.com/office/officeart/2008/layout/LinedList"/>
    <dgm:cxn modelId="{89815FAE-14BF-49A5-AC08-52477B50798E}" type="presParOf" srcId="{2969720E-4A0F-452C-8729-A80105BF0137}" destId="{BA5C579C-C88F-4377-AEC5-09EC7FFF54AA}" srcOrd="2" destOrd="0" presId="urn:microsoft.com/office/officeart/2008/layout/LinedList"/>
    <dgm:cxn modelId="{F9B0788E-131A-43D5-8C2A-B749921ABE17}" type="presParOf" srcId="{0A2FD9E2-1F27-4DC1-8915-AACB516A8730}" destId="{151738F9-8033-492C-9F44-C85949B70859}" srcOrd="11" destOrd="0" presId="urn:microsoft.com/office/officeart/2008/layout/LinedList"/>
    <dgm:cxn modelId="{38BEFE1D-8441-4B52-B6A7-CD8EE54B437C}" type="presParOf" srcId="{0A2FD9E2-1F27-4DC1-8915-AACB516A8730}" destId="{9523FB29-D91C-4D46-91ED-5AC760C42B6B}" srcOrd="12" destOrd="0" presId="urn:microsoft.com/office/officeart/2008/layout/LinedList"/>
    <dgm:cxn modelId="{2E773694-681D-4546-A5C8-897E2E4CC9EF}" type="presParOf" srcId="{0A2FD9E2-1F27-4DC1-8915-AACB516A8730}" destId="{1A2867A8-972E-4D84-9FBE-EE0C72979490}" srcOrd="13" destOrd="0" presId="urn:microsoft.com/office/officeart/2008/layout/LinedList"/>
    <dgm:cxn modelId="{28A65D2E-2702-43C1-B08F-6557B77381F0}" type="presParOf" srcId="{1A2867A8-972E-4D84-9FBE-EE0C72979490}" destId="{12E598CA-6D60-49B6-B38E-A0F2F8568138}" srcOrd="0" destOrd="0" presId="urn:microsoft.com/office/officeart/2008/layout/LinedList"/>
    <dgm:cxn modelId="{C408CF66-76B4-42C3-A40E-440508C267ED}" type="presParOf" srcId="{1A2867A8-972E-4D84-9FBE-EE0C72979490}" destId="{CC344D2C-8ECE-47B7-9486-CA4563C76A0E}" srcOrd="1" destOrd="0" presId="urn:microsoft.com/office/officeart/2008/layout/LinedList"/>
    <dgm:cxn modelId="{12DC4EB6-92CE-4EAF-8297-B4402999C320}" type="presParOf" srcId="{1A2867A8-972E-4D84-9FBE-EE0C72979490}" destId="{6C1F6942-71C8-4D69-9CB5-C03244768A48}" srcOrd="2" destOrd="0" presId="urn:microsoft.com/office/officeart/2008/layout/LinedList"/>
    <dgm:cxn modelId="{57C21269-52D4-4DA5-AE65-BF7B3C15060A}" type="presParOf" srcId="{0A2FD9E2-1F27-4DC1-8915-AACB516A8730}" destId="{BA25C6B1-8F05-4853-913C-2CB7EF54E15C}" srcOrd="14" destOrd="0" presId="urn:microsoft.com/office/officeart/2008/layout/LinedList"/>
    <dgm:cxn modelId="{A771D34D-281E-410C-9D7F-DA77532E35BC}" type="presParOf" srcId="{0A2FD9E2-1F27-4DC1-8915-AACB516A8730}" destId="{BF572024-E1ED-4899-A9A9-A2DDBAEFEC79}" srcOrd="15" destOrd="0" presId="urn:microsoft.com/office/officeart/2008/layout/LinedList"/>
    <dgm:cxn modelId="{5C23D199-B267-4028-82C1-0A30DA7BE98A}" type="presParOf" srcId="{0A2FD9E2-1F27-4DC1-8915-AACB516A8730}" destId="{A73C6879-5BCA-4DC2-8E6D-43C3BB9D477C}" srcOrd="16" destOrd="0" presId="urn:microsoft.com/office/officeart/2008/layout/LinedList"/>
    <dgm:cxn modelId="{2706593F-F616-46DD-B767-2DB37B3B9B84}" type="presParOf" srcId="{A73C6879-5BCA-4DC2-8E6D-43C3BB9D477C}" destId="{1CDC63F8-E73A-4FAA-B16B-50F12B5F4E94}" srcOrd="0" destOrd="0" presId="urn:microsoft.com/office/officeart/2008/layout/LinedList"/>
    <dgm:cxn modelId="{13E55F93-9588-4C52-BF2C-6E1ACA938E67}" type="presParOf" srcId="{A73C6879-5BCA-4DC2-8E6D-43C3BB9D477C}" destId="{83647E65-F386-4859-8273-4399CA66A7B7}" srcOrd="1" destOrd="0" presId="urn:microsoft.com/office/officeart/2008/layout/LinedList"/>
    <dgm:cxn modelId="{02967004-9B29-4A09-BAD9-61547C10EE9D}" type="presParOf" srcId="{A73C6879-5BCA-4DC2-8E6D-43C3BB9D477C}" destId="{66233F07-5215-4701-82E1-F5DA65C7098D}" srcOrd="2" destOrd="0" presId="urn:microsoft.com/office/officeart/2008/layout/LinedList"/>
    <dgm:cxn modelId="{73EDEBDB-89D2-4E63-8CA6-F8C8172E4A75}" type="presParOf" srcId="{0A2FD9E2-1F27-4DC1-8915-AACB516A8730}" destId="{F8DB43C6-11C3-4416-871A-8C4F93606C97}" srcOrd="17" destOrd="0" presId="urn:microsoft.com/office/officeart/2008/layout/LinedList"/>
    <dgm:cxn modelId="{596755BD-5899-4CD3-8F63-077C61D8A4AA}" type="presParOf" srcId="{0A2FD9E2-1F27-4DC1-8915-AACB516A8730}" destId="{3DCAFA3A-EA66-4CC1-82E1-4942EBE9ED12}" srcOrd="18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6BB9FA-7DC5-4E06-A800-7FE5A3A1253D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120FCF2-F28C-4E53-9D48-D3CB875C526D}">
      <dgm:prSet phldrT="[Текст]" custT="1"/>
      <dgm:spPr/>
      <dgm:t>
        <a:bodyPr/>
        <a:lstStyle/>
        <a:p>
          <a:r>
            <a:rPr lang="ru-RU" sz="3600" dirty="0">
              <a:latin typeface="Times New Roman" panose="02020603050405020304" pitchFamily="18" charset="0"/>
              <a:cs typeface="Times New Roman" panose="02020603050405020304" pitchFamily="18" charset="0"/>
            </a:rPr>
            <a:t>По курсу</a:t>
          </a:r>
        </a:p>
      </dgm:t>
    </dgm:pt>
    <dgm:pt modelId="{E89FDEB0-97D3-4716-B8DD-1D8C9D740AB0}" type="parTrans" cxnId="{AD3501B0-F52E-4B6A-B735-3D1FE28BE50C}">
      <dgm:prSet/>
      <dgm:spPr/>
      <dgm:t>
        <a:bodyPr/>
        <a:lstStyle/>
        <a:p>
          <a:endParaRPr lang="ru-RU"/>
        </a:p>
      </dgm:t>
    </dgm:pt>
    <dgm:pt modelId="{70065DDC-FAEE-4BBA-BBC7-A402600841C1}" type="sibTrans" cxnId="{AD3501B0-F52E-4B6A-B735-3D1FE28BE50C}">
      <dgm:prSet/>
      <dgm:spPr/>
      <dgm:t>
        <a:bodyPr/>
        <a:lstStyle/>
        <a:p>
          <a:endParaRPr lang="ru-RU"/>
        </a:p>
      </dgm:t>
    </dgm:pt>
    <dgm:pt modelId="{98711D4A-53FE-45CC-B708-13B7C4E51986}">
      <dgm:prSet phldrT="[Текст]" custT="1"/>
      <dgm:spPr/>
      <dgm:t>
        <a:bodyPr/>
        <a:lstStyle/>
        <a:p>
          <a:pPr>
            <a:buClr>
              <a:schemeClr val="accent1"/>
            </a:buClr>
            <a:buSzPct val="80000"/>
            <a:buFont typeface="Corbel"/>
            <a:buChar char="•"/>
          </a:pPr>
          <a:r>
            <a:rPr lang="ru-RU" sz="2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rPr>
            <a:t>8 семестр (14 недель)</a:t>
          </a:r>
          <a:endParaRPr lang="ru-RU" sz="2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F1D29EA-9AF8-4173-A24B-7707EF855543}" type="parTrans" cxnId="{5CC82144-85A6-4C5D-B8C3-EDADD7E1DE2B}">
      <dgm:prSet/>
      <dgm:spPr/>
      <dgm:t>
        <a:bodyPr/>
        <a:lstStyle/>
        <a:p>
          <a:endParaRPr lang="ru-RU"/>
        </a:p>
      </dgm:t>
    </dgm:pt>
    <dgm:pt modelId="{343A9BD1-43E1-4B44-9D61-B9168408D1A8}" type="sibTrans" cxnId="{5CC82144-85A6-4C5D-B8C3-EDADD7E1DE2B}">
      <dgm:prSet/>
      <dgm:spPr/>
      <dgm:t>
        <a:bodyPr/>
        <a:lstStyle/>
        <a:p>
          <a:endParaRPr lang="ru-RU"/>
        </a:p>
      </dgm:t>
    </dgm:pt>
    <dgm:pt modelId="{627708A3-2486-4CE5-9A0A-C8FF2671D47A}">
      <dgm:prSet phldrT="[Текст]" custT="1"/>
      <dgm:spPr/>
      <dgm:t>
        <a:bodyPr/>
        <a:lstStyle/>
        <a:p>
          <a:r>
            <a:rPr lang="ru-RU" sz="3600" dirty="0">
              <a:latin typeface="Times New Roman" panose="02020603050405020304" pitchFamily="18" charset="0"/>
              <a:cs typeface="Times New Roman" panose="02020603050405020304" pitchFamily="18" charset="0"/>
            </a:rPr>
            <a:t>Даты</a:t>
          </a:r>
          <a:endParaRPr lang="ru-RU" sz="47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9A333E9-6653-4C44-BF2B-0FCD5EDC60CE}" type="parTrans" cxnId="{0BE6D9BF-E35B-4667-9F99-44EAFC5235A7}">
      <dgm:prSet/>
      <dgm:spPr/>
      <dgm:t>
        <a:bodyPr/>
        <a:lstStyle/>
        <a:p>
          <a:endParaRPr lang="ru-RU"/>
        </a:p>
      </dgm:t>
    </dgm:pt>
    <dgm:pt modelId="{C1149882-2001-4525-8589-00BA51098510}" type="sibTrans" cxnId="{0BE6D9BF-E35B-4667-9F99-44EAFC5235A7}">
      <dgm:prSet/>
      <dgm:spPr/>
      <dgm:t>
        <a:bodyPr/>
        <a:lstStyle/>
        <a:p>
          <a:endParaRPr lang="ru-RU"/>
        </a:p>
      </dgm:t>
    </dgm:pt>
    <dgm:pt modelId="{0E956FBC-70C7-4E39-8460-A21BF69EA75E}">
      <dgm:prSet custT="1"/>
      <dgm:spPr/>
      <dgm:t>
        <a:bodyPr/>
        <a:lstStyle/>
        <a:p>
          <a:pPr>
            <a:buClr>
              <a:schemeClr val="accent1"/>
            </a:buClr>
          </a:pPr>
          <a:r>
            <a:rPr lang="ru-RU" sz="2200" spc="-1" dirty="0">
              <a:latin typeface="Times New Roman" panose="02020603050405020304" pitchFamily="18" charset="0"/>
              <a:cs typeface="Times New Roman" panose="02020603050405020304" pitchFamily="18" charset="0"/>
            </a:rPr>
            <a:t>Промежуточные аттестации (</a:t>
          </a:r>
          <a:r>
            <a:rPr lang="en-US" sz="2200" spc="-1" dirty="0">
              <a:latin typeface="Times New Roman" panose="02020603050405020304" pitchFamily="18" charset="0"/>
              <a:cs typeface="Times New Roman" panose="02020603050405020304" pitchFamily="18" charset="0"/>
            </a:rPr>
            <a:t>~</a:t>
          </a:r>
          <a:r>
            <a:rPr lang="ru-RU" sz="2200" spc="-1" dirty="0">
              <a:latin typeface="Times New Roman" panose="02020603050405020304" pitchFamily="18" charset="0"/>
              <a:cs typeface="Times New Roman" panose="02020603050405020304" pitchFamily="18" charset="0"/>
            </a:rPr>
            <a:t>27.02.2025, </a:t>
          </a:r>
          <a:r>
            <a:rPr lang="en-US" sz="2200" spc="-1" dirty="0">
              <a:latin typeface="Times New Roman" panose="02020603050405020304" pitchFamily="18" charset="0"/>
              <a:cs typeface="Times New Roman" panose="02020603050405020304" pitchFamily="18" charset="0"/>
            </a:rPr>
            <a:t>~</a:t>
          </a:r>
          <a:r>
            <a:rPr lang="ru-RU" sz="2200" spc="-1" dirty="0">
              <a:latin typeface="Times New Roman" panose="02020603050405020304" pitchFamily="18" charset="0"/>
              <a:cs typeface="Times New Roman" panose="02020603050405020304" pitchFamily="18" charset="0"/>
            </a:rPr>
            <a:t>07.04.2025, </a:t>
          </a:r>
          <a:r>
            <a:rPr lang="en-US" sz="2200" spc="-1" dirty="0">
              <a:latin typeface="Times New Roman" panose="02020603050405020304" pitchFamily="18" charset="0"/>
              <a:cs typeface="Times New Roman" panose="02020603050405020304" pitchFamily="18" charset="0"/>
            </a:rPr>
            <a:t>~</a:t>
          </a:r>
          <a:r>
            <a:rPr lang="ru-RU" sz="2200" spc="-1" dirty="0">
              <a:latin typeface="Times New Roman" panose="02020603050405020304" pitchFamily="18" charset="0"/>
              <a:cs typeface="Times New Roman" panose="02020603050405020304" pitchFamily="18" charset="0"/>
            </a:rPr>
            <a:t>14.04.2025)</a:t>
          </a:r>
          <a:endParaRPr lang="ru-RU" sz="2200" b="0" strike="noStrike" spc="-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C8EE429-E3E5-45A5-A40C-88C940FD822C}" type="parTrans" cxnId="{C7230B2F-7A27-4791-86A3-115CF1B8FDA9}">
      <dgm:prSet/>
      <dgm:spPr/>
      <dgm:t>
        <a:bodyPr/>
        <a:lstStyle/>
        <a:p>
          <a:endParaRPr lang="ru-RU"/>
        </a:p>
      </dgm:t>
    </dgm:pt>
    <dgm:pt modelId="{85405E7A-A3C4-4401-BF52-9EF87E73E2F4}" type="sibTrans" cxnId="{C7230B2F-7A27-4791-86A3-115CF1B8FDA9}">
      <dgm:prSet/>
      <dgm:spPr/>
      <dgm:t>
        <a:bodyPr/>
        <a:lstStyle/>
        <a:p>
          <a:endParaRPr lang="ru-RU"/>
        </a:p>
      </dgm:t>
    </dgm:pt>
    <dgm:pt modelId="{1775DAA6-CD1A-4418-AA4A-D50FEBD632B9}">
      <dgm:prSet custT="1"/>
      <dgm:spPr/>
      <dgm:t>
        <a:bodyPr/>
        <a:lstStyle/>
        <a:p>
          <a:pPr>
            <a:buClr>
              <a:schemeClr val="accent1"/>
            </a:buClr>
          </a:pPr>
          <a:r>
            <a:rPr lang="ru-RU" sz="2200" spc="-1" dirty="0">
              <a:latin typeface="Times New Roman" panose="02020603050405020304" pitchFamily="18" charset="0"/>
              <a:cs typeface="Times New Roman" panose="02020603050405020304" pitchFamily="18" charset="0"/>
            </a:rPr>
            <a:t>Зачет с оценкой (</a:t>
          </a:r>
          <a:r>
            <a:rPr lang="en-US" sz="2200" spc="-1" dirty="0">
              <a:latin typeface="Times New Roman" panose="02020603050405020304" pitchFamily="18" charset="0"/>
              <a:cs typeface="Times New Roman" panose="02020603050405020304" pitchFamily="18" charset="0"/>
            </a:rPr>
            <a:t>~</a:t>
          </a:r>
          <a:r>
            <a:rPr lang="ru-RU" sz="2200" spc="-1" dirty="0">
              <a:latin typeface="Times New Roman" panose="02020603050405020304" pitchFamily="18" charset="0"/>
              <a:cs typeface="Times New Roman" panose="02020603050405020304" pitchFamily="18" charset="0"/>
            </a:rPr>
            <a:t>14.04.2025)</a:t>
          </a:r>
          <a:endParaRPr lang="ru-RU" sz="2200" b="0" strike="noStrike" spc="-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792CC5E-EAE1-4645-B046-5A1D628AD0FA}" type="parTrans" cxnId="{4A046D9A-857B-4EA9-9B66-BFD84BD5E3F9}">
      <dgm:prSet/>
      <dgm:spPr/>
      <dgm:t>
        <a:bodyPr/>
        <a:lstStyle/>
        <a:p>
          <a:endParaRPr lang="ru-RU"/>
        </a:p>
      </dgm:t>
    </dgm:pt>
    <dgm:pt modelId="{65141753-97B1-462C-8417-EAEB6BE37317}" type="sibTrans" cxnId="{4A046D9A-857B-4EA9-9B66-BFD84BD5E3F9}">
      <dgm:prSet/>
      <dgm:spPr/>
      <dgm:t>
        <a:bodyPr/>
        <a:lstStyle/>
        <a:p>
          <a:endParaRPr lang="ru-RU"/>
        </a:p>
      </dgm:t>
    </dgm:pt>
    <dgm:pt modelId="{076DD407-C368-4AD1-A75C-724B01A568E0}">
      <dgm:prSet custT="1"/>
      <dgm:spPr/>
      <dgm:t>
        <a:bodyPr/>
        <a:lstStyle/>
        <a:p>
          <a:pPr>
            <a:buClr>
              <a:schemeClr val="accent1"/>
            </a:buClr>
          </a:pPr>
          <a:r>
            <a:rPr lang="ru-RU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rPr>
            <a:t>Начало: </a:t>
          </a:r>
          <a:r>
            <a:rPr lang="en-US" sz="2400" b="1" strike="noStrike" spc="-1" dirty="0">
              <a:latin typeface="Times New Roman" panose="02020603050405020304" pitchFamily="18" charset="0"/>
              <a:cs typeface="Times New Roman" panose="02020603050405020304" pitchFamily="18" charset="0"/>
            </a:rPr>
            <a:t>13</a:t>
          </a:r>
          <a:r>
            <a:rPr lang="ru-RU" sz="2400" b="1" strike="noStrike" spc="-1" dirty="0">
              <a:latin typeface="Times New Roman" panose="02020603050405020304" pitchFamily="18" charset="0"/>
              <a:cs typeface="Times New Roman" panose="02020603050405020304" pitchFamily="18" charset="0"/>
            </a:rPr>
            <a:t>.0</a:t>
          </a:r>
          <a:r>
            <a:rPr lang="en-US" sz="2400" b="1" strike="noStrike" spc="-1" dirty="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r>
            <a:rPr lang="ru-RU" sz="2400" b="1" strike="noStrike" spc="-1" dirty="0">
              <a:latin typeface="Times New Roman" panose="02020603050405020304" pitchFamily="18" charset="0"/>
              <a:cs typeface="Times New Roman" panose="02020603050405020304" pitchFamily="18" charset="0"/>
            </a:rPr>
            <a:t>.202</a:t>
          </a:r>
          <a:r>
            <a:rPr lang="en-US" sz="2400" b="1" strike="noStrike" spc="-1" dirty="0">
              <a:latin typeface="Times New Roman" panose="02020603050405020304" pitchFamily="18" charset="0"/>
              <a:cs typeface="Times New Roman" panose="02020603050405020304" pitchFamily="18" charset="0"/>
            </a:rPr>
            <a:t>5</a:t>
          </a:r>
          <a:endParaRPr lang="ru-RU" sz="2400" b="1" strike="noStrike" spc="-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7A6509C-7DC6-4937-B35F-DDC12103C097}" type="parTrans" cxnId="{D34DBB59-78E0-425C-8EC7-BDEF83212952}">
      <dgm:prSet/>
      <dgm:spPr/>
      <dgm:t>
        <a:bodyPr/>
        <a:lstStyle/>
        <a:p>
          <a:endParaRPr lang="ru-RU"/>
        </a:p>
      </dgm:t>
    </dgm:pt>
    <dgm:pt modelId="{89E92084-085E-44BD-A35D-46BBBB11A50F}" type="sibTrans" cxnId="{D34DBB59-78E0-425C-8EC7-BDEF83212952}">
      <dgm:prSet/>
      <dgm:spPr/>
      <dgm:t>
        <a:bodyPr/>
        <a:lstStyle/>
        <a:p>
          <a:endParaRPr lang="ru-RU"/>
        </a:p>
      </dgm:t>
    </dgm:pt>
    <dgm:pt modelId="{C9388328-3AF5-4618-A63F-0548D4F303CD}">
      <dgm:prSet custT="1"/>
      <dgm:spPr/>
      <dgm:t>
        <a:bodyPr/>
        <a:lstStyle/>
        <a:p>
          <a:r>
            <a:rPr lang="ru-RU" sz="36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rPr>
            <a:t>Ресурсы</a:t>
          </a:r>
          <a:endParaRPr lang="ru-RU" sz="4700" b="0" strike="noStrike" spc="-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343BCF2-8171-4FD8-8C33-6280E223814E}" type="parTrans" cxnId="{7826A2C5-E2B3-4EC1-B94A-649B3D1EC5C9}">
      <dgm:prSet/>
      <dgm:spPr/>
      <dgm:t>
        <a:bodyPr/>
        <a:lstStyle/>
        <a:p>
          <a:endParaRPr lang="ru-RU"/>
        </a:p>
      </dgm:t>
    </dgm:pt>
    <dgm:pt modelId="{DFA894BB-7C0A-4A0F-8DFB-3119204CDF63}" type="sibTrans" cxnId="{7826A2C5-E2B3-4EC1-B94A-649B3D1EC5C9}">
      <dgm:prSet/>
      <dgm:spPr/>
      <dgm:t>
        <a:bodyPr/>
        <a:lstStyle/>
        <a:p>
          <a:endParaRPr lang="ru-RU"/>
        </a:p>
      </dgm:t>
    </dgm:pt>
    <dgm:pt modelId="{12202558-37F5-4516-80EE-CDD40C7BD55E}">
      <dgm:prSet custT="1"/>
      <dgm:spPr/>
      <dgm:t>
        <a:bodyPr/>
        <a:lstStyle/>
        <a:p>
          <a:pPr>
            <a:buClr>
              <a:schemeClr val="accent1"/>
            </a:buClr>
          </a:pPr>
          <a:r>
            <a:rPr lang="ru-RU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rPr>
            <a:t>Промежуточная: </a:t>
          </a:r>
          <a:r>
            <a:rPr lang="ru-RU" sz="2400" b="1" strike="noStrike" spc="-1" dirty="0">
              <a:latin typeface="Times New Roman" panose="02020603050405020304" pitchFamily="18" charset="0"/>
              <a:cs typeface="Times New Roman" panose="02020603050405020304" pitchFamily="18" charset="0"/>
            </a:rPr>
            <a:t>февраль-март (КР1)</a:t>
          </a:r>
        </a:p>
      </dgm:t>
    </dgm:pt>
    <dgm:pt modelId="{F4EF18FA-54AA-4FC8-BB3C-4186257DF1E3}" type="parTrans" cxnId="{986DD242-0909-4C97-8BE9-4D692DFB4BE0}">
      <dgm:prSet/>
      <dgm:spPr/>
      <dgm:t>
        <a:bodyPr/>
        <a:lstStyle/>
        <a:p>
          <a:endParaRPr lang="ru-RU"/>
        </a:p>
      </dgm:t>
    </dgm:pt>
    <dgm:pt modelId="{6BBE539A-B90D-45EC-BCC4-D6089D398DDC}" type="sibTrans" cxnId="{986DD242-0909-4C97-8BE9-4D692DFB4BE0}">
      <dgm:prSet/>
      <dgm:spPr/>
      <dgm:t>
        <a:bodyPr/>
        <a:lstStyle/>
        <a:p>
          <a:endParaRPr lang="ru-RU"/>
        </a:p>
      </dgm:t>
    </dgm:pt>
    <dgm:pt modelId="{5CC49273-32F7-40EA-A351-93CF2AC73FFE}">
      <dgm:prSet custT="1"/>
      <dgm:spPr/>
      <dgm:t>
        <a:bodyPr/>
        <a:lstStyle/>
        <a:p>
          <a:pPr>
            <a:buClr>
              <a:schemeClr val="accent1"/>
            </a:buClr>
          </a:pPr>
          <a:r>
            <a:rPr lang="ru-RU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rPr>
            <a:t>Защита ЛР и ПР: </a:t>
          </a:r>
          <a:r>
            <a:rPr lang="ru-RU" sz="2400" b="1" strike="noStrike" spc="-1" dirty="0">
              <a:latin typeface="Times New Roman" panose="02020603050405020304" pitchFamily="18" charset="0"/>
              <a:cs typeface="Times New Roman" panose="02020603050405020304" pitchFamily="18" charset="0"/>
            </a:rPr>
            <a:t>20.01.2025 – 07.04.20245</a:t>
          </a:r>
        </a:p>
      </dgm:t>
    </dgm:pt>
    <dgm:pt modelId="{D0D89217-2953-4F23-9468-2FD9BF664EDB}" type="parTrans" cxnId="{1EEC04F2-1CC9-4EE5-8E0A-23D6BA1AD0CD}">
      <dgm:prSet/>
      <dgm:spPr/>
      <dgm:t>
        <a:bodyPr/>
        <a:lstStyle/>
        <a:p>
          <a:endParaRPr lang="ru-RU"/>
        </a:p>
      </dgm:t>
    </dgm:pt>
    <dgm:pt modelId="{FF905C7C-C29F-4891-80F5-EAB296B7C0FC}" type="sibTrans" cxnId="{1EEC04F2-1CC9-4EE5-8E0A-23D6BA1AD0CD}">
      <dgm:prSet/>
      <dgm:spPr/>
      <dgm:t>
        <a:bodyPr/>
        <a:lstStyle/>
        <a:p>
          <a:endParaRPr lang="ru-RU"/>
        </a:p>
      </dgm:t>
    </dgm:pt>
    <dgm:pt modelId="{9615AE8A-951A-4576-BBCF-DAFCD2FB3D0A}">
      <dgm:prSet custT="1"/>
      <dgm:spPr/>
      <dgm:t>
        <a:bodyPr/>
        <a:lstStyle/>
        <a:p>
          <a:pPr>
            <a:buClr>
              <a:schemeClr val="accent1"/>
            </a:buClr>
          </a:pPr>
          <a:r>
            <a:rPr lang="ru-RU" sz="2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Завершение: </a:t>
          </a:r>
          <a:r>
            <a:rPr lang="ru-RU" sz="2400" b="1" spc="-1" dirty="0">
              <a:latin typeface="Times New Roman" panose="02020603050405020304" pitchFamily="18" charset="0"/>
              <a:cs typeface="Times New Roman" panose="02020603050405020304" pitchFamily="18" charset="0"/>
            </a:rPr>
            <a:t>14.04.2025</a:t>
          </a:r>
          <a:endParaRPr lang="ru-RU" sz="2400" b="1" strike="noStrike" spc="-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6E393D4-E05F-4AF4-970A-2EF9BA8E46DE}" type="parTrans" cxnId="{9406DE28-D6E0-41F5-9BBD-0B733EAF0C66}">
      <dgm:prSet/>
      <dgm:spPr/>
      <dgm:t>
        <a:bodyPr/>
        <a:lstStyle/>
        <a:p>
          <a:endParaRPr lang="ru-RU"/>
        </a:p>
      </dgm:t>
    </dgm:pt>
    <dgm:pt modelId="{3F10B781-9000-4025-BD4D-DCEAF6F9BB1D}" type="sibTrans" cxnId="{9406DE28-D6E0-41F5-9BBD-0B733EAF0C66}">
      <dgm:prSet/>
      <dgm:spPr/>
      <dgm:t>
        <a:bodyPr/>
        <a:lstStyle/>
        <a:p>
          <a:endParaRPr lang="ru-RU"/>
        </a:p>
      </dgm:t>
    </dgm:pt>
    <dgm:pt modelId="{52E27C43-6712-4394-9D49-6356428D2753}">
      <dgm:prSet custT="1"/>
      <dgm:spPr/>
      <dgm:t>
        <a:bodyPr/>
        <a:lstStyle/>
        <a:p>
          <a:pPr>
            <a:buClr>
              <a:schemeClr val="accent1"/>
            </a:buClr>
          </a:pPr>
          <a:r>
            <a:rPr lang="ru-RU" sz="2200" b="1" strike="noStrike" spc="-1" dirty="0">
              <a:latin typeface="Times New Roman" panose="02020603050405020304" pitchFamily="18" charset="0"/>
              <a:cs typeface="Times New Roman" panose="02020603050405020304" pitchFamily="18" charset="0"/>
            </a:rPr>
            <a:t>Подписки в библиотеке</a:t>
          </a:r>
          <a:r>
            <a:rPr lang="en-US" sz="2200" b="1" strike="noStrike" spc="-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rPr>
            <a:t>(</a:t>
          </a:r>
          <a:r>
            <a:rPr lang="ru-RU" sz="2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rPr>
            <a:t>ЭБС «Лань», </a:t>
          </a:r>
          <a:r>
            <a:rPr lang="en-US" sz="2200" b="0" strike="noStrike" spc="-1" dirty="0" err="1">
              <a:latin typeface="Times New Roman" panose="02020603050405020304" pitchFamily="18" charset="0"/>
              <a:cs typeface="Times New Roman" panose="02020603050405020304" pitchFamily="18" charset="0"/>
            </a:rPr>
            <a:t>urait</a:t>
          </a:r>
          <a:r>
            <a:rPr lang="en-US" sz="2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ru-RU" sz="2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rPr>
            <a:t>физические книги)</a:t>
          </a:r>
        </a:p>
      </dgm:t>
    </dgm:pt>
    <dgm:pt modelId="{A1562DBF-7C7D-42C9-80FF-683D3D55FC64}" type="parTrans" cxnId="{80AE2936-3353-44E3-BEB2-B337FEDCE7D2}">
      <dgm:prSet/>
      <dgm:spPr/>
      <dgm:t>
        <a:bodyPr/>
        <a:lstStyle/>
        <a:p>
          <a:endParaRPr lang="ru-RU"/>
        </a:p>
      </dgm:t>
    </dgm:pt>
    <dgm:pt modelId="{59A9B13A-C201-4D7F-B685-6753AFF8F0B7}" type="sibTrans" cxnId="{80AE2936-3353-44E3-BEB2-B337FEDCE7D2}">
      <dgm:prSet/>
      <dgm:spPr/>
      <dgm:t>
        <a:bodyPr/>
        <a:lstStyle/>
        <a:p>
          <a:endParaRPr lang="ru-RU"/>
        </a:p>
      </dgm:t>
    </dgm:pt>
    <dgm:pt modelId="{10E59802-215F-409C-866F-02441420EC9F}">
      <dgm:prSet custT="1"/>
      <dgm:spPr/>
      <dgm:t>
        <a:bodyPr/>
        <a:lstStyle/>
        <a:p>
          <a:pPr>
            <a:buClr>
              <a:schemeClr val="accent1"/>
            </a:buClr>
          </a:pPr>
          <a:r>
            <a:rPr lang="ru-RU" sz="2200" b="1" strike="noStrike" spc="-1" dirty="0">
              <a:latin typeface="Times New Roman" panose="02020603050405020304" pitchFamily="18" charset="0"/>
              <a:cs typeface="Times New Roman" panose="02020603050405020304" pitchFamily="18" charset="0"/>
            </a:rPr>
            <a:t>Документация </a:t>
          </a:r>
          <a:r>
            <a:rPr lang="en-US" sz="2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rPr>
            <a:t>python, </a:t>
          </a:r>
          <a:r>
            <a:rPr lang="ru-RU" sz="2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rPr>
            <a:t>библиотек</a:t>
          </a:r>
        </a:p>
      </dgm:t>
    </dgm:pt>
    <dgm:pt modelId="{7851789A-A5B6-41F8-839E-2552C240D367}" type="parTrans" cxnId="{E256D021-F789-4A5E-9D67-AE67A902109C}">
      <dgm:prSet/>
      <dgm:spPr/>
      <dgm:t>
        <a:bodyPr/>
        <a:lstStyle/>
        <a:p>
          <a:endParaRPr lang="ru-RU"/>
        </a:p>
      </dgm:t>
    </dgm:pt>
    <dgm:pt modelId="{97FB3878-3E7F-4C64-89E3-A1FD61A2AEA0}" type="sibTrans" cxnId="{E256D021-F789-4A5E-9D67-AE67A902109C}">
      <dgm:prSet/>
      <dgm:spPr/>
      <dgm:t>
        <a:bodyPr/>
        <a:lstStyle/>
        <a:p>
          <a:endParaRPr lang="ru-RU"/>
        </a:p>
      </dgm:t>
    </dgm:pt>
    <dgm:pt modelId="{AED6E957-E266-405E-AF51-7C32CA17B659}">
      <dgm:prSet custT="1"/>
      <dgm:spPr/>
      <dgm:t>
        <a:bodyPr/>
        <a:lstStyle/>
        <a:p>
          <a:pPr>
            <a:buClr>
              <a:schemeClr val="accent1"/>
            </a:buClr>
          </a:pPr>
          <a:r>
            <a:rPr lang="en-US" sz="2200" b="1" strike="noStrike" spc="-1" dirty="0" err="1">
              <a:latin typeface="Times New Roman" panose="02020603050405020304" pitchFamily="18" charset="0"/>
              <a:cs typeface="Times New Roman" panose="02020603050405020304" pitchFamily="18" charset="0"/>
            </a:rPr>
            <a:t>Elearning</a:t>
          </a:r>
          <a:r>
            <a:rPr lang="en-US" sz="2200" b="1" strike="noStrike" spc="-1" dirty="0">
              <a:latin typeface="Times New Roman" panose="02020603050405020304" pitchFamily="18" charset="0"/>
              <a:cs typeface="Times New Roman" panose="02020603050405020304" pitchFamily="18" charset="0"/>
            </a:rPr>
            <a:t> TSTU</a:t>
          </a:r>
          <a:endParaRPr lang="ru-RU" sz="2200" b="1" strike="noStrike" spc="-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7331AFA-76C3-40D7-BB60-9977130E8458}" type="parTrans" cxnId="{84E2AB95-0B55-460C-B88D-30792936F8BB}">
      <dgm:prSet/>
      <dgm:spPr/>
      <dgm:t>
        <a:bodyPr/>
        <a:lstStyle/>
        <a:p>
          <a:endParaRPr lang="ru-RU"/>
        </a:p>
      </dgm:t>
    </dgm:pt>
    <dgm:pt modelId="{F63CE6C7-B2FB-45B1-B9C7-D2C939CCF147}" type="sibTrans" cxnId="{84E2AB95-0B55-460C-B88D-30792936F8BB}">
      <dgm:prSet/>
      <dgm:spPr/>
      <dgm:t>
        <a:bodyPr/>
        <a:lstStyle/>
        <a:p>
          <a:endParaRPr lang="ru-RU"/>
        </a:p>
      </dgm:t>
    </dgm:pt>
    <dgm:pt modelId="{9F37C902-DD20-4226-9528-68CD9D0B9D6B}">
      <dgm:prSet custT="1"/>
      <dgm:spPr/>
      <dgm:t>
        <a:bodyPr/>
        <a:lstStyle/>
        <a:p>
          <a:pPr>
            <a:buClr>
              <a:schemeClr val="accent1"/>
            </a:buClr>
          </a:pPr>
          <a:r>
            <a:rPr lang="en-US" sz="2200" b="1" strike="noStrike" spc="-1" dirty="0">
              <a:latin typeface="Times New Roman" panose="02020603050405020304" pitchFamily="18" charset="0"/>
              <a:cs typeface="Times New Roman" panose="02020603050405020304" pitchFamily="18" charset="0"/>
            </a:rPr>
            <a:t>Telegram</a:t>
          </a:r>
          <a:r>
            <a:rPr lang="en-US" sz="2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rPr>
            <a:t>, Discord</a:t>
          </a:r>
          <a:endParaRPr lang="ru-RU" sz="2200" b="0" strike="noStrike" spc="-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06A4992-CA3F-46D3-9C10-973B40795F5C}" type="parTrans" cxnId="{3D1ACEB0-5579-4007-8F8B-6C430AE8845E}">
      <dgm:prSet/>
      <dgm:spPr/>
      <dgm:t>
        <a:bodyPr/>
        <a:lstStyle/>
        <a:p>
          <a:endParaRPr lang="ru-RU"/>
        </a:p>
      </dgm:t>
    </dgm:pt>
    <dgm:pt modelId="{ECAC99A3-A482-44B1-AF3D-098019318053}" type="sibTrans" cxnId="{3D1ACEB0-5579-4007-8F8B-6C430AE8845E}">
      <dgm:prSet/>
      <dgm:spPr/>
      <dgm:t>
        <a:bodyPr/>
        <a:lstStyle/>
        <a:p>
          <a:endParaRPr lang="ru-RU"/>
        </a:p>
      </dgm:t>
    </dgm:pt>
    <dgm:pt modelId="{07903041-3784-45BF-BF4F-902ABF788424}">
      <dgm:prSet custT="1"/>
      <dgm:spPr/>
      <dgm:t>
        <a:bodyPr/>
        <a:lstStyle/>
        <a:p>
          <a:pPr>
            <a:buClr>
              <a:schemeClr val="accent1"/>
            </a:buClr>
          </a:pPr>
          <a:r>
            <a:rPr lang="ru-RU" sz="2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rPr>
            <a:t>Лабораторные и практические работы</a:t>
          </a:r>
        </a:p>
      </dgm:t>
    </dgm:pt>
    <dgm:pt modelId="{7E0C608C-F11B-4205-9002-0AD293E6992D}" type="parTrans" cxnId="{1BD07893-7250-4AD2-ACA6-8FC5470AE6D3}">
      <dgm:prSet/>
      <dgm:spPr/>
      <dgm:t>
        <a:bodyPr/>
        <a:lstStyle/>
        <a:p>
          <a:endParaRPr lang="ru-RU"/>
        </a:p>
      </dgm:t>
    </dgm:pt>
    <dgm:pt modelId="{B7755CB7-1D65-42FB-877F-37D9DDCCD6CC}" type="sibTrans" cxnId="{1BD07893-7250-4AD2-ACA6-8FC5470AE6D3}">
      <dgm:prSet/>
      <dgm:spPr/>
      <dgm:t>
        <a:bodyPr/>
        <a:lstStyle/>
        <a:p>
          <a:endParaRPr lang="ru-RU"/>
        </a:p>
      </dgm:t>
    </dgm:pt>
    <dgm:pt modelId="{DFE313E3-CB39-4A10-8496-8197AB569CEE}">
      <dgm:prSet custT="1"/>
      <dgm:spPr/>
      <dgm:t>
        <a:bodyPr/>
        <a:lstStyle/>
        <a:p>
          <a:pPr>
            <a:buClr>
              <a:schemeClr val="accent1"/>
            </a:buClr>
          </a:pPr>
          <a:r>
            <a:rPr lang="ru-RU" sz="2200" b="1" strike="noStrike" spc="-1" dirty="0">
              <a:latin typeface="Times New Roman" panose="02020603050405020304" pitchFamily="18" charset="0"/>
              <a:cs typeface="Times New Roman" panose="02020603050405020304" pitchFamily="18" charset="0"/>
            </a:rPr>
            <a:t>Кластер кафедры ПО</a:t>
          </a:r>
        </a:p>
      </dgm:t>
    </dgm:pt>
    <dgm:pt modelId="{6D44AE5C-F89E-4B2F-99FB-70EF57117786}" type="parTrans" cxnId="{A4EA64B2-97FA-4C56-9A99-969FF3FD5F33}">
      <dgm:prSet/>
      <dgm:spPr/>
      <dgm:t>
        <a:bodyPr/>
        <a:lstStyle/>
        <a:p>
          <a:endParaRPr lang="ru-RU"/>
        </a:p>
      </dgm:t>
    </dgm:pt>
    <dgm:pt modelId="{9350EC81-589C-4B83-BE82-C6B43B7630E4}" type="sibTrans" cxnId="{A4EA64B2-97FA-4C56-9A99-969FF3FD5F33}">
      <dgm:prSet/>
      <dgm:spPr/>
      <dgm:t>
        <a:bodyPr/>
        <a:lstStyle/>
        <a:p>
          <a:endParaRPr lang="ru-RU"/>
        </a:p>
      </dgm:t>
    </dgm:pt>
    <dgm:pt modelId="{77FE52ED-4C4A-4D51-8443-30FC17FBC2C3}" type="pres">
      <dgm:prSet presAssocID="{5C6BB9FA-7DC5-4E06-A800-7FE5A3A1253D}" presName="diagram" presStyleCnt="0">
        <dgm:presLayoutVars>
          <dgm:dir/>
          <dgm:animLvl val="lvl"/>
          <dgm:resizeHandles val="exact"/>
        </dgm:presLayoutVars>
      </dgm:prSet>
      <dgm:spPr/>
    </dgm:pt>
    <dgm:pt modelId="{5A6161F0-0696-41F6-B942-E1356B5E65CF}" type="pres">
      <dgm:prSet presAssocID="{A120FCF2-F28C-4E53-9D48-D3CB875C526D}" presName="compNode" presStyleCnt="0"/>
      <dgm:spPr/>
    </dgm:pt>
    <dgm:pt modelId="{5ACD76F4-219B-4BB0-B101-3CC798EABA71}" type="pres">
      <dgm:prSet presAssocID="{A120FCF2-F28C-4E53-9D48-D3CB875C526D}" presName="childRect" presStyleLbl="bgAcc1" presStyleIdx="0" presStyleCnt="3" custScaleY="179786">
        <dgm:presLayoutVars>
          <dgm:bulletEnabled val="1"/>
        </dgm:presLayoutVars>
      </dgm:prSet>
      <dgm:spPr/>
    </dgm:pt>
    <dgm:pt modelId="{077A4283-5686-486B-880A-7CAFE7D457A4}" type="pres">
      <dgm:prSet presAssocID="{A120FCF2-F28C-4E53-9D48-D3CB875C526D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CAB9AA19-CF80-444D-A64F-F8FC7DE64B15}" type="pres">
      <dgm:prSet presAssocID="{A120FCF2-F28C-4E53-9D48-D3CB875C526D}" presName="parentRect" presStyleLbl="alignNode1" presStyleIdx="0" presStyleCnt="3"/>
      <dgm:spPr/>
    </dgm:pt>
    <dgm:pt modelId="{4C8B1B95-98E5-4A80-92A8-8FA7B52DEB6D}" type="pres">
      <dgm:prSet presAssocID="{A120FCF2-F28C-4E53-9D48-D3CB875C526D}" presName="adorn" presStyleLbl="fgAccFollowNode1" presStyleIdx="0" presStyleCnt="3"/>
      <dgm:spPr>
        <a:blipFill dpi="0" rotWithShape="1">
          <a:blip xmlns:r="http://schemas.openxmlformats.org/officeDocument/2006/relationships" r:embed="rId1"/>
          <a:srcRect/>
          <a:stretch>
            <a:fillRect l="-17000" r="-17000"/>
          </a:stretch>
        </a:blipFill>
        <a:ln>
          <a:solidFill>
            <a:srgbClr val="0070C0">
              <a:alpha val="0"/>
            </a:srgbClr>
          </a:solidFill>
        </a:ln>
      </dgm:spPr>
    </dgm:pt>
    <dgm:pt modelId="{A23C988D-89E6-4083-9472-73A2A866B923}" type="pres">
      <dgm:prSet presAssocID="{70065DDC-FAEE-4BBA-BBC7-A402600841C1}" presName="sibTrans" presStyleLbl="sibTrans2D1" presStyleIdx="0" presStyleCnt="0"/>
      <dgm:spPr/>
    </dgm:pt>
    <dgm:pt modelId="{7063A804-9106-40C8-A7CF-B9C4DD52FB84}" type="pres">
      <dgm:prSet presAssocID="{627708A3-2486-4CE5-9A0A-C8FF2671D47A}" presName="compNode" presStyleCnt="0"/>
      <dgm:spPr/>
    </dgm:pt>
    <dgm:pt modelId="{DF39718D-F673-46D1-B1B2-E8C94C4AF743}" type="pres">
      <dgm:prSet presAssocID="{627708A3-2486-4CE5-9A0A-C8FF2671D47A}" presName="childRect" presStyleLbl="bgAcc1" presStyleIdx="1" presStyleCnt="3" custScaleX="110846" custScaleY="178211">
        <dgm:presLayoutVars>
          <dgm:bulletEnabled val="1"/>
        </dgm:presLayoutVars>
      </dgm:prSet>
      <dgm:spPr/>
    </dgm:pt>
    <dgm:pt modelId="{8BAA3C5F-D067-40BE-8800-F4B600DFE1AB}" type="pres">
      <dgm:prSet presAssocID="{627708A3-2486-4CE5-9A0A-C8FF2671D47A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B85A81C6-DEC5-4F30-80EA-948D7232C04F}" type="pres">
      <dgm:prSet presAssocID="{627708A3-2486-4CE5-9A0A-C8FF2671D47A}" presName="parentRect" presStyleLbl="alignNode1" presStyleIdx="1" presStyleCnt="3" custScaleX="111695" custLinFactNeighborX="740" custLinFactNeighborY="2158"/>
      <dgm:spPr/>
    </dgm:pt>
    <dgm:pt modelId="{E71C091A-E27D-4807-8C99-45CE727500FC}" type="pres">
      <dgm:prSet presAssocID="{627708A3-2486-4CE5-9A0A-C8FF2671D47A}" presName="adorn" presStyleLbl="fgAccFollowNode1" presStyleIdx="1" presStyleCnt="3" custLinFactNeighborX="2970" custLinFactNeighborY="2970"/>
      <dgm:spPr>
        <a:blipFill rotWithShape="1"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49196D70-1814-4D36-8DF0-33563690921D}" type="pres">
      <dgm:prSet presAssocID="{C1149882-2001-4525-8589-00BA51098510}" presName="sibTrans" presStyleLbl="sibTrans2D1" presStyleIdx="0" presStyleCnt="0"/>
      <dgm:spPr/>
    </dgm:pt>
    <dgm:pt modelId="{D8CDBC97-689B-4B72-8DF6-B3478FE77DB6}" type="pres">
      <dgm:prSet presAssocID="{C9388328-3AF5-4618-A63F-0548D4F303CD}" presName="compNode" presStyleCnt="0"/>
      <dgm:spPr/>
    </dgm:pt>
    <dgm:pt modelId="{2FB36872-9706-4206-B6C8-E147D51EB732}" type="pres">
      <dgm:prSet presAssocID="{C9388328-3AF5-4618-A63F-0548D4F303CD}" presName="childRect" presStyleLbl="bgAcc1" presStyleIdx="2" presStyleCnt="3" custScaleY="177969">
        <dgm:presLayoutVars>
          <dgm:bulletEnabled val="1"/>
        </dgm:presLayoutVars>
      </dgm:prSet>
      <dgm:spPr/>
    </dgm:pt>
    <dgm:pt modelId="{05A16D85-E6A5-460C-B6B3-E5F11D4E2647}" type="pres">
      <dgm:prSet presAssocID="{C9388328-3AF5-4618-A63F-0548D4F303CD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2FA14C81-3876-4D6C-A6DB-BA8B969A3CFA}" type="pres">
      <dgm:prSet presAssocID="{C9388328-3AF5-4618-A63F-0548D4F303CD}" presName="parentRect" presStyleLbl="alignNode1" presStyleIdx="2" presStyleCnt="3"/>
      <dgm:spPr/>
    </dgm:pt>
    <dgm:pt modelId="{7B65308D-BAD4-432D-B257-760FCDF328A7}" type="pres">
      <dgm:prSet presAssocID="{C9388328-3AF5-4618-A63F-0548D4F303CD}" presName="adorn" presStyleLbl="fgAccFollowNode1" presStyleIdx="2" presStyleCnt="3"/>
      <dgm:spPr>
        <a:blipFill>
          <a:blip xmlns:r="http://schemas.openxmlformats.org/officeDocument/2006/relationships" r:embed="rId3"/>
          <a:srcRect/>
          <a:stretch>
            <a:fillRect/>
          </a:stretch>
        </a:blipFill>
        <a:ln>
          <a:solidFill>
            <a:srgbClr val="00B050">
              <a:alpha val="90000"/>
            </a:srgbClr>
          </a:solidFill>
        </a:ln>
      </dgm:spPr>
      <dgm:extLst>
        <a:ext uri="{E40237B7-FDA0-4F09-8148-C483321AD2D9}">
          <dgm14:cNvPr xmlns:dgm14="http://schemas.microsoft.com/office/drawing/2010/diagram" id="0" name="" descr="Монитор со сплошной заливкой"/>
        </a:ext>
      </dgm:extLst>
    </dgm:pt>
  </dgm:ptLst>
  <dgm:cxnLst>
    <dgm:cxn modelId="{F7B6BF1B-7327-4C9D-9F82-AB13DABE742B}" type="presOf" srcId="{C9388328-3AF5-4618-A63F-0548D4F303CD}" destId="{2FA14C81-3876-4D6C-A6DB-BA8B969A3CFA}" srcOrd="1" destOrd="0" presId="urn:microsoft.com/office/officeart/2005/8/layout/bList2"/>
    <dgm:cxn modelId="{E256D021-F789-4A5E-9D67-AE67A902109C}" srcId="{C9388328-3AF5-4618-A63F-0548D4F303CD}" destId="{10E59802-215F-409C-866F-02441420EC9F}" srcOrd="3" destOrd="0" parTransId="{7851789A-A5B6-41F8-839E-2552C240D367}" sibTransId="{97FB3878-3E7F-4C64-89E3-A1FD61A2AEA0}"/>
    <dgm:cxn modelId="{9406DE28-D6E0-41F5-9BBD-0B733EAF0C66}" srcId="{627708A3-2486-4CE5-9A0A-C8FF2671D47A}" destId="{9615AE8A-951A-4576-BBCF-DAFCD2FB3D0A}" srcOrd="3" destOrd="0" parTransId="{A6E393D4-E05F-4AF4-970A-2EF9BA8E46DE}" sibTransId="{3F10B781-9000-4025-BD4D-DCEAF6F9BB1D}"/>
    <dgm:cxn modelId="{8A457829-B2DE-49D2-82D1-3EF4BC3E7542}" type="presOf" srcId="{AED6E957-E266-405E-AF51-7C32CA17B659}" destId="{2FB36872-9706-4206-B6C8-E147D51EB732}" srcOrd="0" destOrd="0" presId="urn:microsoft.com/office/officeart/2005/8/layout/bList2"/>
    <dgm:cxn modelId="{C7230B2F-7A27-4791-86A3-115CF1B8FDA9}" srcId="{A120FCF2-F28C-4E53-9D48-D3CB875C526D}" destId="{0E956FBC-70C7-4E39-8460-A21BF69EA75E}" srcOrd="1" destOrd="0" parTransId="{FC8EE429-E3E5-45A5-A40C-88C940FD822C}" sibTransId="{85405E7A-A3C4-4401-BF52-9EF87E73E2F4}"/>
    <dgm:cxn modelId="{80AE2936-3353-44E3-BEB2-B337FEDCE7D2}" srcId="{C9388328-3AF5-4618-A63F-0548D4F303CD}" destId="{52E27C43-6712-4394-9D49-6356428D2753}" srcOrd="2" destOrd="0" parTransId="{A1562DBF-7C7D-42C9-80FF-683D3D55FC64}" sibTransId="{59A9B13A-C201-4D7F-B685-6753AFF8F0B7}"/>
    <dgm:cxn modelId="{04E92561-4FBB-4B42-A0A4-ABCF41B09ADC}" type="presOf" srcId="{076DD407-C368-4AD1-A75C-724B01A568E0}" destId="{DF39718D-F673-46D1-B1B2-E8C94C4AF743}" srcOrd="0" destOrd="0" presId="urn:microsoft.com/office/officeart/2005/8/layout/bList2"/>
    <dgm:cxn modelId="{B9598761-B4B6-4CEF-961D-7E964AF0D730}" type="presOf" srcId="{10E59802-215F-409C-866F-02441420EC9F}" destId="{2FB36872-9706-4206-B6C8-E147D51EB732}" srcOrd="0" destOrd="3" presId="urn:microsoft.com/office/officeart/2005/8/layout/bList2"/>
    <dgm:cxn modelId="{986DD242-0909-4C97-8BE9-4D692DFB4BE0}" srcId="{627708A3-2486-4CE5-9A0A-C8FF2671D47A}" destId="{12202558-37F5-4516-80EE-CDD40C7BD55E}" srcOrd="1" destOrd="0" parTransId="{F4EF18FA-54AA-4FC8-BB3C-4186257DF1E3}" sibTransId="{6BBE539A-B90D-45EC-BCC4-D6089D398DDC}"/>
    <dgm:cxn modelId="{5CC82144-85A6-4C5D-B8C3-EDADD7E1DE2B}" srcId="{A120FCF2-F28C-4E53-9D48-D3CB875C526D}" destId="{98711D4A-53FE-45CC-B708-13B7C4E51986}" srcOrd="0" destOrd="0" parTransId="{9F1D29EA-9AF8-4173-A24B-7707EF855543}" sibTransId="{343A9BD1-43E1-4B44-9D61-B9168408D1A8}"/>
    <dgm:cxn modelId="{4A5C274B-C05F-4D51-97B4-A64EB02D353D}" type="presOf" srcId="{627708A3-2486-4CE5-9A0A-C8FF2671D47A}" destId="{B85A81C6-DEC5-4F30-80EA-948D7232C04F}" srcOrd="1" destOrd="0" presId="urn:microsoft.com/office/officeart/2005/8/layout/bList2"/>
    <dgm:cxn modelId="{D3E51E4D-E396-43F3-8C45-3206C6425E3B}" type="presOf" srcId="{07903041-3784-45BF-BF4F-902ABF788424}" destId="{5ACD76F4-219B-4BB0-B101-3CC798EABA71}" srcOrd="0" destOrd="2" presId="urn:microsoft.com/office/officeart/2005/8/layout/bList2"/>
    <dgm:cxn modelId="{D34DBB59-78E0-425C-8EC7-BDEF83212952}" srcId="{627708A3-2486-4CE5-9A0A-C8FF2671D47A}" destId="{076DD407-C368-4AD1-A75C-724B01A568E0}" srcOrd="0" destOrd="0" parTransId="{57A6509C-7DC6-4937-B35F-DDC12103C097}" sibTransId="{89E92084-085E-44BD-A35D-46BBBB11A50F}"/>
    <dgm:cxn modelId="{566CEC88-3706-456A-86E3-47D61AC226BB}" type="presOf" srcId="{9615AE8A-951A-4576-BBCF-DAFCD2FB3D0A}" destId="{DF39718D-F673-46D1-B1B2-E8C94C4AF743}" srcOrd="0" destOrd="3" presId="urn:microsoft.com/office/officeart/2005/8/layout/bList2"/>
    <dgm:cxn modelId="{1BD07893-7250-4AD2-ACA6-8FC5470AE6D3}" srcId="{A120FCF2-F28C-4E53-9D48-D3CB875C526D}" destId="{07903041-3784-45BF-BF4F-902ABF788424}" srcOrd="2" destOrd="0" parTransId="{7E0C608C-F11B-4205-9002-0AD293E6992D}" sibTransId="{B7755CB7-1D65-42FB-877F-37D9DDCCD6CC}"/>
    <dgm:cxn modelId="{84E2AB95-0B55-460C-B88D-30792936F8BB}" srcId="{C9388328-3AF5-4618-A63F-0548D4F303CD}" destId="{AED6E957-E266-405E-AF51-7C32CA17B659}" srcOrd="0" destOrd="0" parTransId="{F7331AFA-76C3-40D7-BB60-9977130E8458}" sibTransId="{F63CE6C7-B2FB-45B1-B9C7-D2C939CCF147}"/>
    <dgm:cxn modelId="{68D39497-F27F-4768-AC54-535F4F8AAE83}" type="presOf" srcId="{DFE313E3-CB39-4A10-8496-8197AB569CEE}" destId="{2FB36872-9706-4206-B6C8-E147D51EB732}" srcOrd="0" destOrd="4" presId="urn:microsoft.com/office/officeart/2005/8/layout/bList2"/>
    <dgm:cxn modelId="{4A046D9A-857B-4EA9-9B66-BFD84BD5E3F9}" srcId="{A120FCF2-F28C-4E53-9D48-D3CB875C526D}" destId="{1775DAA6-CD1A-4418-AA4A-D50FEBD632B9}" srcOrd="3" destOrd="0" parTransId="{2792CC5E-EAE1-4645-B046-5A1D628AD0FA}" sibTransId="{65141753-97B1-462C-8417-EAEB6BE37317}"/>
    <dgm:cxn modelId="{1E28BB9A-388D-48B0-A51B-6C4C48E0A8E5}" type="presOf" srcId="{1775DAA6-CD1A-4418-AA4A-D50FEBD632B9}" destId="{5ACD76F4-219B-4BB0-B101-3CC798EABA71}" srcOrd="0" destOrd="3" presId="urn:microsoft.com/office/officeart/2005/8/layout/bList2"/>
    <dgm:cxn modelId="{B885DBA4-9791-4216-8393-298247715AA9}" type="presOf" srcId="{9F37C902-DD20-4226-9528-68CD9D0B9D6B}" destId="{2FB36872-9706-4206-B6C8-E147D51EB732}" srcOrd="0" destOrd="1" presId="urn:microsoft.com/office/officeart/2005/8/layout/bList2"/>
    <dgm:cxn modelId="{577105A5-5505-457C-BEE8-0891C2544017}" type="presOf" srcId="{A120FCF2-F28C-4E53-9D48-D3CB875C526D}" destId="{CAB9AA19-CF80-444D-A64F-F8FC7DE64B15}" srcOrd="1" destOrd="0" presId="urn:microsoft.com/office/officeart/2005/8/layout/bList2"/>
    <dgm:cxn modelId="{D91BD2AB-5749-4FBD-9D24-A24BA9166992}" type="presOf" srcId="{5C6BB9FA-7DC5-4E06-A800-7FE5A3A1253D}" destId="{77FE52ED-4C4A-4D51-8443-30FC17FBC2C3}" srcOrd="0" destOrd="0" presId="urn:microsoft.com/office/officeart/2005/8/layout/bList2"/>
    <dgm:cxn modelId="{AD3501B0-F52E-4B6A-B735-3D1FE28BE50C}" srcId="{5C6BB9FA-7DC5-4E06-A800-7FE5A3A1253D}" destId="{A120FCF2-F28C-4E53-9D48-D3CB875C526D}" srcOrd="0" destOrd="0" parTransId="{E89FDEB0-97D3-4716-B8DD-1D8C9D740AB0}" sibTransId="{70065DDC-FAEE-4BBA-BBC7-A402600841C1}"/>
    <dgm:cxn modelId="{3D1ACEB0-5579-4007-8F8B-6C430AE8845E}" srcId="{C9388328-3AF5-4618-A63F-0548D4F303CD}" destId="{9F37C902-DD20-4226-9528-68CD9D0B9D6B}" srcOrd="1" destOrd="0" parTransId="{006A4992-CA3F-46D3-9C10-973B40795F5C}" sibTransId="{ECAC99A3-A482-44B1-AF3D-098019318053}"/>
    <dgm:cxn modelId="{A4EA64B2-97FA-4C56-9A99-969FF3FD5F33}" srcId="{C9388328-3AF5-4618-A63F-0548D4F303CD}" destId="{DFE313E3-CB39-4A10-8496-8197AB569CEE}" srcOrd="4" destOrd="0" parTransId="{6D44AE5C-F89E-4B2F-99FB-70EF57117786}" sibTransId="{9350EC81-589C-4B83-BE82-C6B43B7630E4}"/>
    <dgm:cxn modelId="{AC7F8CB6-41F8-4176-A68D-D9F8A737B639}" type="presOf" srcId="{98711D4A-53FE-45CC-B708-13B7C4E51986}" destId="{5ACD76F4-219B-4BB0-B101-3CC798EABA71}" srcOrd="0" destOrd="0" presId="urn:microsoft.com/office/officeart/2005/8/layout/bList2"/>
    <dgm:cxn modelId="{D9EF24B8-10B9-468B-BA61-FB218AD92878}" type="presOf" srcId="{C9388328-3AF5-4618-A63F-0548D4F303CD}" destId="{05A16D85-E6A5-460C-B6B3-E5F11D4E2647}" srcOrd="0" destOrd="0" presId="urn:microsoft.com/office/officeart/2005/8/layout/bList2"/>
    <dgm:cxn modelId="{C19F1FB9-2E5F-48DB-BF6F-B0BE9BD15DE5}" type="presOf" srcId="{0E956FBC-70C7-4E39-8460-A21BF69EA75E}" destId="{5ACD76F4-219B-4BB0-B101-3CC798EABA71}" srcOrd="0" destOrd="1" presId="urn:microsoft.com/office/officeart/2005/8/layout/bList2"/>
    <dgm:cxn modelId="{24EF9DBA-FD33-4C76-ACE7-057D0F7B2448}" type="presOf" srcId="{70065DDC-FAEE-4BBA-BBC7-A402600841C1}" destId="{A23C988D-89E6-4083-9472-73A2A866B923}" srcOrd="0" destOrd="0" presId="urn:microsoft.com/office/officeart/2005/8/layout/bList2"/>
    <dgm:cxn modelId="{396BC5BE-F4A8-4F3E-8C81-DA9CFADB3981}" type="presOf" srcId="{627708A3-2486-4CE5-9A0A-C8FF2671D47A}" destId="{8BAA3C5F-D067-40BE-8800-F4B600DFE1AB}" srcOrd="0" destOrd="0" presId="urn:microsoft.com/office/officeart/2005/8/layout/bList2"/>
    <dgm:cxn modelId="{0BE6D9BF-E35B-4667-9F99-44EAFC5235A7}" srcId="{5C6BB9FA-7DC5-4E06-A800-7FE5A3A1253D}" destId="{627708A3-2486-4CE5-9A0A-C8FF2671D47A}" srcOrd="1" destOrd="0" parTransId="{A9A333E9-6653-4C44-BF2B-0FCD5EDC60CE}" sibTransId="{C1149882-2001-4525-8589-00BA51098510}"/>
    <dgm:cxn modelId="{FCF51DC2-289E-473A-B2EC-6650A2EEB2C1}" type="presOf" srcId="{5CC49273-32F7-40EA-A351-93CF2AC73FFE}" destId="{DF39718D-F673-46D1-B1B2-E8C94C4AF743}" srcOrd="0" destOrd="2" presId="urn:microsoft.com/office/officeart/2005/8/layout/bList2"/>
    <dgm:cxn modelId="{7826A2C5-E2B3-4EC1-B94A-649B3D1EC5C9}" srcId="{5C6BB9FA-7DC5-4E06-A800-7FE5A3A1253D}" destId="{C9388328-3AF5-4618-A63F-0548D4F303CD}" srcOrd="2" destOrd="0" parTransId="{8343BCF2-8171-4FD8-8C33-6280E223814E}" sibTransId="{DFA894BB-7C0A-4A0F-8DFB-3119204CDF63}"/>
    <dgm:cxn modelId="{FAB45BD3-44B1-410D-B46E-A0FF02029FED}" type="presOf" srcId="{12202558-37F5-4516-80EE-CDD40C7BD55E}" destId="{DF39718D-F673-46D1-B1B2-E8C94C4AF743}" srcOrd="0" destOrd="1" presId="urn:microsoft.com/office/officeart/2005/8/layout/bList2"/>
    <dgm:cxn modelId="{63B71CDE-26B2-4329-8A80-A3E05A206A4B}" type="presOf" srcId="{C1149882-2001-4525-8589-00BA51098510}" destId="{49196D70-1814-4D36-8DF0-33563690921D}" srcOrd="0" destOrd="0" presId="urn:microsoft.com/office/officeart/2005/8/layout/bList2"/>
    <dgm:cxn modelId="{1EEC04F2-1CC9-4EE5-8E0A-23D6BA1AD0CD}" srcId="{627708A3-2486-4CE5-9A0A-C8FF2671D47A}" destId="{5CC49273-32F7-40EA-A351-93CF2AC73FFE}" srcOrd="2" destOrd="0" parTransId="{D0D89217-2953-4F23-9468-2FD9BF664EDB}" sibTransId="{FF905C7C-C29F-4891-80F5-EAB296B7C0FC}"/>
    <dgm:cxn modelId="{D3F484F9-CF23-4ECD-9B35-0A3D7A868211}" type="presOf" srcId="{A120FCF2-F28C-4E53-9D48-D3CB875C526D}" destId="{077A4283-5686-486B-880A-7CAFE7D457A4}" srcOrd="0" destOrd="0" presId="urn:microsoft.com/office/officeart/2005/8/layout/bList2"/>
    <dgm:cxn modelId="{5FEADDFC-EA5E-465B-829B-171C0649882A}" type="presOf" srcId="{52E27C43-6712-4394-9D49-6356428D2753}" destId="{2FB36872-9706-4206-B6C8-E147D51EB732}" srcOrd="0" destOrd="2" presId="urn:microsoft.com/office/officeart/2005/8/layout/bList2"/>
    <dgm:cxn modelId="{7A27C3DB-48A9-499A-ADA8-286D3197D60F}" type="presParOf" srcId="{77FE52ED-4C4A-4D51-8443-30FC17FBC2C3}" destId="{5A6161F0-0696-41F6-B942-E1356B5E65CF}" srcOrd="0" destOrd="0" presId="urn:microsoft.com/office/officeart/2005/8/layout/bList2"/>
    <dgm:cxn modelId="{2BFA21FA-BD85-4112-9750-0C83062806DC}" type="presParOf" srcId="{5A6161F0-0696-41F6-B942-E1356B5E65CF}" destId="{5ACD76F4-219B-4BB0-B101-3CC798EABA71}" srcOrd="0" destOrd="0" presId="urn:microsoft.com/office/officeart/2005/8/layout/bList2"/>
    <dgm:cxn modelId="{182E5391-793C-464B-BA23-9C8C8F624D1B}" type="presParOf" srcId="{5A6161F0-0696-41F6-B942-E1356B5E65CF}" destId="{077A4283-5686-486B-880A-7CAFE7D457A4}" srcOrd="1" destOrd="0" presId="urn:microsoft.com/office/officeart/2005/8/layout/bList2"/>
    <dgm:cxn modelId="{43E1004C-51A9-4D3B-92A2-260EDBC808FC}" type="presParOf" srcId="{5A6161F0-0696-41F6-B942-E1356B5E65CF}" destId="{CAB9AA19-CF80-444D-A64F-F8FC7DE64B15}" srcOrd="2" destOrd="0" presId="urn:microsoft.com/office/officeart/2005/8/layout/bList2"/>
    <dgm:cxn modelId="{957F3230-455E-4759-88EF-FDF9AB52FD61}" type="presParOf" srcId="{5A6161F0-0696-41F6-B942-E1356B5E65CF}" destId="{4C8B1B95-98E5-4A80-92A8-8FA7B52DEB6D}" srcOrd="3" destOrd="0" presId="urn:microsoft.com/office/officeart/2005/8/layout/bList2"/>
    <dgm:cxn modelId="{443303AC-AD10-4947-9D80-D57E6EE54B18}" type="presParOf" srcId="{77FE52ED-4C4A-4D51-8443-30FC17FBC2C3}" destId="{A23C988D-89E6-4083-9472-73A2A866B923}" srcOrd="1" destOrd="0" presId="urn:microsoft.com/office/officeart/2005/8/layout/bList2"/>
    <dgm:cxn modelId="{C5A73CAD-F2AC-47E6-8029-11C2BBC46B3B}" type="presParOf" srcId="{77FE52ED-4C4A-4D51-8443-30FC17FBC2C3}" destId="{7063A804-9106-40C8-A7CF-B9C4DD52FB84}" srcOrd="2" destOrd="0" presId="urn:microsoft.com/office/officeart/2005/8/layout/bList2"/>
    <dgm:cxn modelId="{BEEF095E-7AD3-4CC0-AB8E-A854CE511825}" type="presParOf" srcId="{7063A804-9106-40C8-A7CF-B9C4DD52FB84}" destId="{DF39718D-F673-46D1-B1B2-E8C94C4AF743}" srcOrd="0" destOrd="0" presId="urn:microsoft.com/office/officeart/2005/8/layout/bList2"/>
    <dgm:cxn modelId="{8FD5DFF1-43DA-418C-92E2-36721DA5035E}" type="presParOf" srcId="{7063A804-9106-40C8-A7CF-B9C4DD52FB84}" destId="{8BAA3C5F-D067-40BE-8800-F4B600DFE1AB}" srcOrd="1" destOrd="0" presId="urn:microsoft.com/office/officeart/2005/8/layout/bList2"/>
    <dgm:cxn modelId="{EF6CFE26-814A-4D21-972B-0EB317B71F70}" type="presParOf" srcId="{7063A804-9106-40C8-A7CF-B9C4DD52FB84}" destId="{B85A81C6-DEC5-4F30-80EA-948D7232C04F}" srcOrd="2" destOrd="0" presId="urn:microsoft.com/office/officeart/2005/8/layout/bList2"/>
    <dgm:cxn modelId="{864EE816-7E5C-47AA-B90F-074A7CBD7C15}" type="presParOf" srcId="{7063A804-9106-40C8-A7CF-B9C4DD52FB84}" destId="{E71C091A-E27D-4807-8C99-45CE727500FC}" srcOrd="3" destOrd="0" presId="urn:microsoft.com/office/officeart/2005/8/layout/bList2"/>
    <dgm:cxn modelId="{C68A0BB4-B0FB-4793-B119-2E107E4BDBD0}" type="presParOf" srcId="{77FE52ED-4C4A-4D51-8443-30FC17FBC2C3}" destId="{49196D70-1814-4D36-8DF0-33563690921D}" srcOrd="3" destOrd="0" presId="urn:microsoft.com/office/officeart/2005/8/layout/bList2"/>
    <dgm:cxn modelId="{7A5D10A0-50B1-4613-AFDA-F2A475B20DF2}" type="presParOf" srcId="{77FE52ED-4C4A-4D51-8443-30FC17FBC2C3}" destId="{D8CDBC97-689B-4B72-8DF6-B3478FE77DB6}" srcOrd="4" destOrd="0" presId="urn:microsoft.com/office/officeart/2005/8/layout/bList2"/>
    <dgm:cxn modelId="{75185A61-A36E-42AC-A5C9-758FFC3357FA}" type="presParOf" srcId="{D8CDBC97-689B-4B72-8DF6-B3478FE77DB6}" destId="{2FB36872-9706-4206-B6C8-E147D51EB732}" srcOrd="0" destOrd="0" presId="urn:microsoft.com/office/officeart/2005/8/layout/bList2"/>
    <dgm:cxn modelId="{E83F40EE-C23A-4134-9337-A3E70B9EFE79}" type="presParOf" srcId="{D8CDBC97-689B-4B72-8DF6-B3478FE77DB6}" destId="{05A16D85-E6A5-460C-B6B3-E5F11D4E2647}" srcOrd="1" destOrd="0" presId="urn:microsoft.com/office/officeart/2005/8/layout/bList2"/>
    <dgm:cxn modelId="{CE61C255-3702-43B8-950B-A280EB4DEEB0}" type="presParOf" srcId="{D8CDBC97-689B-4B72-8DF6-B3478FE77DB6}" destId="{2FA14C81-3876-4D6C-A6DB-BA8B969A3CFA}" srcOrd="2" destOrd="0" presId="urn:microsoft.com/office/officeart/2005/8/layout/bList2"/>
    <dgm:cxn modelId="{105B3358-268D-4F07-92CF-8F61B62886CB}" type="presParOf" srcId="{D8CDBC97-689B-4B72-8DF6-B3478FE77DB6}" destId="{7B65308D-BAD4-432D-B257-760FCDF328A7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99D54B-EABA-4B2A-9DF5-B13C2CCE4914}" type="doc">
      <dgm:prSet loTypeId="urn:microsoft.com/office/officeart/2005/8/layout/arrow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1B68A5C-9927-4186-9908-04EB0502513C}">
      <dgm:prSet phldrT="[Текст]" custT="1"/>
      <dgm:spPr/>
      <dgm:t>
        <a:bodyPr/>
        <a:lstStyle/>
        <a:p>
          <a:r>
            <a:rPr lang="ru-RU" sz="2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СУБД и файловые хранилища, обработчики</a:t>
          </a:r>
          <a:endParaRPr lang="ru-RU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B92DE63-20DC-4CC9-B7A6-BE8BC95CDFBA}" type="parTrans" cxnId="{A9ADC039-2760-4CDF-9B7F-D82FB030FAED}">
      <dgm:prSet/>
      <dgm:spPr/>
      <dgm:t>
        <a:bodyPr/>
        <a:lstStyle/>
        <a:p>
          <a:endParaRPr lang="ru-RU"/>
        </a:p>
      </dgm:t>
    </dgm:pt>
    <dgm:pt modelId="{E5A33AB1-32A9-4AEF-B617-45EDA6E9D9CF}" type="sibTrans" cxnId="{A9ADC039-2760-4CDF-9B7F-D82FB030FAED}">
      <dgm:prSet/>
      <dgm:spPr/>
      <dgm:t>
        <a:bodyPr/>
        <a:lstStyle/>
        <a:p>
          <a:endParaRPr lang="ru-RU"/>
        </a:p>
      </dgm:t>
    </dgm:pt>
    <dgm:pt modelId="{0423A305-F09D-4174-8C65-6DBBB14A1B15}">
      <dgm:prSet phldrT="[Текст]" custT="1"/>
      <dgm:spPr/>
      <dgm:t>
        <a:bodyPr/>
        <a:lstStyle/>
        <a:p>
          <a:r>
            <a:rPr lang="ru-RU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Кластер кафедры ПО</a:t>
          </a:r>
          <a:r>
            <a:rPr lang="en-US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, Google </a:t>
          </a:r>
          <a:r>
            <a:rPr lang="en-US" sz="20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Colab</a:t>
          </a:r>
          <a:endParaRPr lang="ru-RU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4631DD8-9D82-41E5-9390-C48A9C4A15FE}" type="parTrans" cxnId="{2F714756-BB36-4B78-B373-3B17161413DE}">
      <dgm:prSet/>
      <dgm:spPr/>
      <dgm:t>
        <a:bodyPr/>
        <a:lstStyle/>
        <a:p>
          <a:endParaRPr lang="ru-RU"/>
        </a:p>
      </dgm:t>
    </dgm:pt>
    <dgm:pt modelId="{94C6445F-AF19-42A4-B9F3-96459FAF07B3}" type="sibTrans" cxnId="{2F714756-BB36-4B78-B373-3B17161413DE}">
      <dgm:prSet/>
      <dgm:spPr/>
      <dgm:t>
        <a:bodyPr/>
        <a:lstStyle/>
        <a:p>
          <a:endParaRPr lang="ru-RU"/>
        </a:p>
      </dgm:t>
    </dgm:pt>
    <dgm:pt modelId="{522450E9-F521-4DD3-9D90-A02EC043F707}">
      <dgm:prSet phldrT="[Текст]"/>
      <dgm:spPr/>
      <dgm:t>
        <a:bodyPr/>
        <a:lstStyle/>
        <a:p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Инструменты 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Data mining 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и 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Machine learning</a:t>
          </a:r>
          <a:endParaRPr lang="ru-RU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8F28F42-6106-4EA8-8D71-19C092527D29}" type="parTrans" cxnId="{7BE98B43-A63C-4ED8-93D0-9E2C009D1ABC}">
      <dgm:prSet/>
      <dgm:spPr/>
      <dgm:t>
        <a:bodyPr/>
        <a:lstStyle/>
        <a:p>
          <a:endParaRPr lang="ru-RU"/>
        </a:p>
      </dgm:t>
    </dgm:pt>
    <dgm:pt modelId="{03BB7CCE-8979-4426-96E8-7FA63EA2E3AB}" type="sibTrans" cxnId="{7BE98B43-A63C-4ED8-93D0-9E2C009D1ABC}">
      <dgm:prSet/>
      <dgm:spPr/>
      <dgm:t>
        <a:bodyPr/>
        <a:lstStyle/>
        <a:p>
          <a:endParaRPr lang="ru-RU"/>
        </a:p>
      </dgm:t>
    </dgm:pt>
    <dgm:pt modelId="{C3987CE5-E640-4AB8-B1E0-3C20B0F04E56}">
      <dgm:prSet phldrT="[Текст]"/>
      <dgm:spPr/>
      <dgm:t>
        <a:bodyPr/>
        <a:lstStyle/>
        <a:p>
          <a:r>
            <a:rPr lang="ru-RU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Для программиста, работающего в области </a:t>
          </a:r>
          <a:r>
            <a:rPr lang="ru-RU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data</a:t>
          </a:r>
          <a:r>
            <a:rPr lang="ru-RU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mining</a:t>
          </a:r>
          <a:r>
            <a:rPr lang="ru-RU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и </a:t>
          </a:r>
          <a:r>
            <a:rPr lang="ru-RU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machine</a:t>
          </a:r>
          <a:r>
            <a:rPr lang="ru-RU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learning</a:t>
          </a:r>
          <a:r>
            <a:rPr lang="ru-RU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: Языки программирования и среды разработки, Библиотеки и фреймворки, Инструменты для автоматизации </a:t>
          </a:r>
          <a:r>
            <a:rPr lang="en-US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ML</a:t>
          </a:r>
          <a:r>
            <a:rPr lang="ru-RU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и </a:t>
          </a:r>
          <a:r>
            <a:rPr lang="ru-RU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др</a:t>
          </a:r>
          <a:r>
            <a:rPr lang="en-US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ru-RU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4771BC3-3B6E-4F7C-9C08-2220D12E5E0F}" type="parTrans" cxnId="{6927755A-051B-4C9C-9853-4EBFEAA76DC4}">
      <dgm:prSet/>
      <dgm:spPr/>
      <dgm:t>
        <a:bodyPr/>
        <a:lstStyle/>
        <a:p>
          <a:endParaRPr lang="ru-RU"/>
        </a:p>
      </dgm:t>
    </dgm:pt>
    <dgm:pt modelId="{0FA3D43F-B7F3-4BCF-BAC5-D11CC73D1207}" type="sibTrans" cxnId="{6927755A-051B-4C9C-9853-4EBFEAA76DC4}">
      <dgm:prSet/>
      <dgm:spPr/>
      <dgm:t>
        <a:bodyPr/>
        <a:lstStyle/>
        <a:p>
          <a:endParaRPr lang="ru-RU"/>
        </a:p>
      </dgm:t>
    </dgm:pt>
    <dgm:pt modelId="{A74185E9-B770-4B98-A7B6-566AE62DEDEB}">
      <dgm:prSet phldrT="[Текст]" phldr="1"/>
      <dgm:spPr/>
      <dgm:t>
        <a:bodyPr/>
        <a:lstStyle/>
        <a:p>
          <a:endParaRPr lang="ru-RU" dirty="0"/>
        </a:p>
      </dgm:t>
    </dgm:pt>
    <dgm:pt modelId="{80A5435C-E711-4583-B352-3EEAEA10F768}" type="sibTrans" cxnId="{A33C3455-28CC-4908-B7F4-DD761E3963FD}">
      <dgm:prSet/>
      <dgm:spPr/>
      <dgm:t>
        <a:bodyPr/>
        <a:lstStyle/>
        <a:p>
          <a:endParaRPr lang="ru-RU"/>
        </a:p>
      </dgm:t>
    </dgm:pt>
    <dgm:pt modelId="{FACA0EF0-600F-4A8F-9572-A7C982D86278}" type="parTrans" cxnId="{A33C3455-28CC-4908-B7F4-DD761E3963FD}">
      <dgm:prSet/>
      <dgm:spPr/>
      <dgm:t>
        <a:bodyPr/>
        <a:lstStyle/>
        <a:p>
          <a:endParaRPr lang="ru-RU"/>
        </a:p>
      </dgm:t>
    </dgm:pt>
    <dgm:pt modelId="{4ACD78FF-673C-4866-A77A-0552388C8A7B}">
      <dgm:prSet phldrT="[Текст]"/>
      <dgm:spPr/>
      <dgm:t>
        <a:bodyPr/>
        <a:lstStyle/>
        <a:p>
          <a:endParaRPr lang="ru-RU"/>
        </a:p>
      </dgm:t>
    </dgm:pt>
    <dgm:pt modelId="{C1669BE8-2637-43A8-88E0-231EDC2489F8}" type="sibTrans" cxnId="{ED846713-9D62-47F2-B7F7-9B2124BD388B}">
      <dgm:prSet/>
      <dgm:spPr/>
      <dgm:t>
        <a:bodyPr/>
        <a:lstStyle/>
        <a:p>
          <a:endParaRPr lang="ru-RU"/>
        </a:p>
      </dgm:t>
    </dgm:pt>
    <dgm:pt modelId="{4720216A-615B-4BDE-8182-FC348B8856FD}" type="parTrans" cxnId="{ED846713-9D62-47F2-B7F7-9B2124BD388B}">
      <dgm:prSet/>
      <dgm:spPr/>
      <dgm:t>
        <a:bodyPr/>
        <a:lstStyle/>
        <a:p>
          <a:endParaRPr lang="ru-RU"/>
        </a:p>
      </dgm:t>
    </dgm:pt>
    <dgm:pt modelId="{58FCAC6C-DAF2-4C1E-B6BE-07902DE587C2}">
      <dgm:prSet phldrT="[Текст]" phldr="1"/>
      <dgm:spPr/>
      <dgm:t>
        <a:bodyPr/>
        <a:lstStyle/>
        <a:p>
          <a:endParaRPr lang="ru-RU" dirty="0"/>
        </a:p>
      </dgm:t>
    </dgm:pt>
    <dgm:pt modelId="{3AF4137F-BA4C-446B-84AB-D69D2D1BED44}" type="sibTrans" cxnId="{AD9D9FCD-DD28-4358-A699-E45A7487855A}">
      <dgm:prSet/>
      <dgm:spPr/>
      <dgm:t>
        <a:bodyPr/>
        <a:lstStyle/>
        <a:p>
          <a:endParaRPr lang="ru-RU"/>
        </a:p>
      </dgm:t>
    </dgm:pt>
    <dgm:pt modelId="{F24178DC-A17D-4907-977F-69B376A84CDD}" type="parTrans" cxnId="{AD9D9FCD-DD28-4358-A699-E45A7487855A}">
      <dgm:prSet/>
      <dgm:spPr/>
      <dgm:t>
        <a:bodyPr/>
        <a:lstStyle/>
        <a:p>
          <a:endParaRPr lang="ru-RU"/>
        </a:p>
      </dgm:t>
    </dgm:pt>
    <dgm:pt modelId="{741D6B08-68D8-4655-B3D3-D91CFB7812A4}">
      <dgm:prSet phldrT="[Текст]" phldr="1"/>
      <dgm:spPr/>
      <dgm:t>
        <a:bodyPr/>
        <a:lstStyle/>
        <a:p>
          <a:endParaRPr lang="ru-RU" dirty="0"/>
        </a:p>
      </dgm:t>
    </dgm:pt>
    <dgm:pt modelId="{1A9C8E0A-6163-40E1-9174-B271122B52DF}" type="sibTrans" cxnId="{F4135953-0600-40AF-A5BE-224B67E78362}">
      <dgm:prSet/>
      <dgm:spPr/>
      <dgm:t>
        <a:bodyPr/>
        <a:lstStyle/>
        <a:p>
          <a:endParaRPr lang="ru-RU"/>
        </a:p>
      </dgm:t>
    </dgm:pt>
    <dgm:pt modelId="{2AD48AF1-FA64-49BA-AA93-6D5E39579B4B}" type="parTrans" cxnId="{F4135953-0600-40AF-A5BE-224B67E78362}">
      <dgm:prSet/>
      <dgm:spPr/>
      <dgm:t>
        <a:bodyPr/>
        <a:lstStyle/>
        <a:p>
          <a:endParaRPr lang="ru-RU"/>
        </a:p>
      </dgm:t>
    </dgm:pt>
    <dgm:pt modelId="{33DCDB17-083A-4AD3-B306-AA2A01314A39}">
      <dgm:prSet phldrT="[Текст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Python 3.*, scikit-learn, pandas,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matplotlib|seaborn|plotly|bokeh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auroML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tsfresh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natasha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, pymorphy3,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gensim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opencv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и др.</a:t>
          </a:r>
        </a:p>
      </dgm:t>
    </dgm:pt>
    <dgm:pt modelId="{ECF10EB2-9E84-4588-AB6D-2231E0B7BB63}" type="parTrans" cxnId="{87529CC0-BCD8-4E99-9267-99A6FD8E7EE7}">
      <dgm:prSet/>
      <dgm:spPr/>
      <dgm:t>
        <a:bodyPr/>
        <a:lstStyle/>
        <a:p>
          <a:endParaRPr lang="ru-RU"/>
        </a:p>
      </dgm:t>
    </dgm:pt>
    <dgm:pt modelId="{C184B7B4-CF99-41AA-88E6-D9DBB9898CB5}" type="sibTrans" cxnId="{87529CC0-BCD8-4E99-9267-99A6FD8E7EE7}">
      <dgm:prSet/>
      <dgm:spPr/>
      <dgm:t>
        <a:bodyPr/>
        <a:lstStyle/>
        <a:p>
          <a:endParaRPr lang="ru-RU"/>
        </a:p>
      </dgm:t>
    </dgm:pt>
    <dgm:pt modelId="{F9E87214-8266-49B4-BF2F-963880662513}">
      <dgm:prSet phldrT="[Текст]"/>
      <dgm:spPr/>
      <dgm:t>
        <a:bodyPr/>
        <a:lstStyle/>
        <a:p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Модели 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Hugging Face, requests, bs4, selenium,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pytest</a:t>
          </a:r>
          <a:endParaRPr lang="ru-RU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275F803-D971-4EF3-A0C5-C85A5CC641E1}" type="parTrans" cxnId="{D2C510C0-803D-4004-A0FE-0B64A540CED8}">
      <dgm:prSet/>
      <dgm:spPr/>
      <dgm:t>
        <a:bodyPr/>
        <a:lstStyle/>
        <a:p>
          <a:endParaRPr lang="ru-RU"/>
        </a:p>
      </dgm:t>
    </dgm:pt>
    <dgm:pt modelId="{1B640C2D-15E1-4955-92F9-F2A2BA094D11}" type="sibTrans" cxnId="{D2C510C0-803D-4004-A0FE-0B64A540CED8}">
      <dgm:prSet/>
      <dgm:spPr/>
      <dgm:t>
        <a:bodyPr/>
        <a:lstStyle/>
        <a:p>
          <a:endParaRPr lang="ru-RU"/>
        </a:p>
      </dgm:t>
    </dgm:pt>
    <dgm:pt modelId="{4B007012-0248-43DC-9290-80C81D0328A6}">
      <dgm:prSet phldrT="[Текст]" custT="1"/>
      <dgm:spPr/>
      <dgm:t>
        <a:bodyPr/>
        <a:lstStyle/>
        <a:p>
          <a:endParaRPr lang="ru-RU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4EAB8E8-E8EC-46D1-9C37-3832C2E2F3DE}" type="parTrans" cxnId="{3C7B1642-F251-4ACC-9DB0-0DD89432567B}">
      <dgm:prSet/>
      <dgm:spPr/>
      <dgm:t>
        <a:bodyPr/>
        <a:lstStyle/>
        <a:p>
          <a:endParaRPr lang="ru-RU"/>
        </a:p>
      </dgm:t>
    </dgm:pt>
    <dgm:pt modelId="{7F117525-415E-4025-B676-FD7E8690387B}" type="sibTrans" cxnId="{3C7B1642-F251-4ACC-9DB0-0DD89432567B}">
      <dgm:prSet/>
      <dgm:spPr/>
      <dgm:t>
        <a:bodyPr/>
        <a:lstStyle/>
        <a:p>
          <a:endParaRPr lang="ru-RU"/>
        </a:p>
      </dgm:t>
    </dgm:pt>
    <dgm:pt modelId="{BB99E921-5F58-461F-ABC5-8D0BADB761CA}">
      <dgm:prSet phldrT="[Текст]"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PostgreSQL, MySQL, psycopg2,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pymysql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sqlalchemy</a:t>
          </a:r>
          <a:endParaRPr lang="ru-RU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A7C57D9-6D25-42D1-8B45-341C26E6C564}" type="parTrans" cxnId="{D5D48A13-637C-44A9-AE70-DE631621E35F}">
      <dgm:prSet/>
      <dgm:spPr/>
      <dgm:t>
        <a:bodyPr/>
        <a:lstStyle/>
        <a:p>
          <a:endParaRPr lang="ru-RU"/>
        </a:p>
      </dgm:t>
    </dgm:pt>
    <dgm:pt modelId="{BF3DD13A-BF8D-4A68-8608-43DF654E597F}" type="sibTrans" cxnId="{D5D48A13-637C-44A9-AE70-DE631621E35F}">
      <dgm:prSet/>
      <dgm:spPr/>
      <dgm:t>
        <a:bodyPr/>
        <a:lstStyle/>
        <a:p>
          <a:endParaRPr lang="ru-RU"/>
        </a:p>
      </dgm:t>
    </dgm:pt>
    <dgm:pt modelId="{F7F17702-6CB1-4EEE-A52E-4BAF6054A951}">
      <dgm:prSet phldrT="[Текст]"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Kafka</a:t>
          </a:r>
          <a:endParaRPr lang="ru-RU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DEA66E4-F658-4E5F-BBA7-338CFFF0FD3E}" type="parTrans" cxnId="{56DABBAC-A05E-4234-8FC6-98FD82A1F924}">
      <dgm:prSet/>
      <dgm:spPr/>
      <dgm:t>
        <a:bodyPr/>
        <a:lstStyle/>
        <a:p>
          <a:endParaRPr lang="ru-RU"/>
        </a:p>
      </dgm:t>
    </dgm:pt>
    <dgm:pt modelId="{2C7105D7-A341-43F3-AB25-82298B4076BF}" type="sibTrans" cxnId="{56DABBAC-A05E-4234-8FC6-98FD82A1F924}">
      <dgm:prSet/>
      <dgm:spPr/>
      <dgm:t>
        <a:bodyPr/>
        <a:lstStyle/>
        <a:p>
          <a:endParaRPr lang="ru-RU"/>
        </a:p>
      </dgm:t>
    </dgm:pt>
    <dgm:pt modelId="{F466365A-4CD3-4D1F-B6FD-AABCBAF15332}">
      <dgm:prSet phldrT="[Текст]" custT="1"/>
      <dgm:spPr/>
      <dgm:t>
        <a:bodyPr/>
        <a:lstStyle/>
        <a:p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pySpark</a:t>
          </a:r>
          <a:endParaRPr lang="ru-RU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54303F8-8099-44C4-9167-938C8AEA0E66}" type="parTrans" cxnId="{4C8034C1-7415-43BD-A175-2B0020D121F6}">
      <dgm:prSet/>
      <dgm:spPr/>
      <dgm:t>
        <a:bodyPr/>
        <a:lstStyle/>
        <a:p>
          <a:endParaRPr lang="ru-RU"/>
        </a:p>
      </dgm:t>
    </dgm:pt>
    <dgm:pt modelId="{CBEAB5ED-CAA6-469C-8396-A8AA1F65B2BF}" type="sibTrans" cxnId="{4C8034C1-7415-43BD-A175-2B0020D121F6}">
      <dgm:prSet/>
      <dgm:spPr/>
      <dgm:t>
        <a:bodyPr/>
        <a:lstStyle/>
        <a:p>
          <a:endParaRPr lang="ru-RU"/>
        </a:p>
      </dgm:t>
    </dgm:pt>
    <dgm:pt modelId="{3442EDE2-7733-4888-BFFC-818F0BB322AB}">
      <dgm:prSet phldrT="[Текст]"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Kaggle </a:t>
          </a:r>
          <a:r>
            <a:rPr lang="ru-RU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данные,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OpenData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endParaRPr lang="ru-RU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FB4EC33-C04E-4C46-A2EA-167E930010C4}" type="parTrans" cxnId="{F5A6BEE3-64F7-4337-A7F7-48CD8B4E7F6C}">
      <dgm:prSet/>
      <dgm:spPr/>
      <dgm:t>
        <a:bodyPr/>
        <a:lstStyle/>
        <a:p>
          <a:endParaRPr lang="ru-RU"/>
        </a:p>
      </dgm:t>
    </dgm:pt>
    <dgm:pt modelId="{33446931-6E04-4041-BF18-BD2F2CB2A0A4}" type="sibTrans" cxnId="{F5A6BEE3-64F7-4337-A7F7-48CD8B4E7F6C}">
      <dgm:prSet/>
      <dgm:spPr/>
      <dgm:t>
        <a:bodyPr/>
        <a:lstStyle/>
        <a:p>
          <a:endParaRPr lang="ru-RU"/>
        </a:p>
      </dgm:t>
    </dgm:pt>
    <dgm:pt modelId="{BCF5D7DC-272B-45F6-AFFE-4611A6837C0B}" type="pres">
      <dgm:prSet presAssocID="{6499D54B-EABA-4B2A-9DF5-B13C2CCE4914}" presName="compositeShape" presStyleCnt="0">
        <dgm:presLayoutVars>
          <dgm:chMax val="2"/>
          <dgm:dir/>
          <dgm:resizeHandles val="exact"/>
        </dgm:presLayoutVars>
      </dgm:prSet>
      <dgm:spPr/>
    </dgm:pt>
    <dgm:pt modelId="{AAD2A502-7D6C-44BB-A88A-8FE858B0948E}" type="pres">
      <dgm:prSet presAssocID="{B1B68A5C-9927-4186-9908-04EB0502513C}" presName="upArrow" presStyleLbl="node1" presStyleIdx="0" presStyleCnt="2"/>
      <dgm:spPr/>
    </dgm:pt>
    <dgm:pt modelId="{FCD754A1-295D-4758-8B2F-43DFC2548386}" type="pres">
      <dgm:prSet presAssocID="{B1B68A5C-9927-4186-9908-04EB0502513C}" presName="upArrowText" presStyleLbl="revTx" presStyleIdx="0" presStyleCnt="2" custScaleX="104182" custLinFactNeighborX="1016">
        <dgm:presLayoutVars>
          <dgm:chMax val="0"/>
          <dgm:bulletEnabled val="1"/>
        </dgm:presLayoutVars>
      </dgm:prSet>
      <dgm:spPr/>
    </dgm:pt>
    <dgm:pt modelId="{A5EEC26C-B7A0-4793-8DC1-35F1F9AF92CE}" type="pres">
      <dgm:prSet presAssocID="{522450E9-F521-4DD3-9D90-A02EC043F707}" presName="downArrow" presStyleLbl="node1" presStyleIdx="1" presStyleCnt="2"/>
      <dgm:spPr/>
    </dgm:pt>
    <dgm:pt modelId="{6C0B4D5E-E85A-44CD-B1A6-B7CBE52DC8EF}" type="pres">
      <dgm:prSet presAssocID="{522450E9-F521-4DD3-9D90-A02EC043F707}" presName="downArrowText" presStyleLbl="revTx" presStyleIdx="1" presStyleCnt="2" custScaleX="103650">
        <dgm:presLayoutVars>
          <dgm:chMax val="0"/>
          <dgm:bulletEnabled val="1"/>
        </dgm:presLayoutVars>
      </dgm:prSet>
      <dgm:spPr/>
    </dgm:pt>
  </dgm:ptLst>
  <dgm:cxnLst>
    <dgm:cxn modelId="{1C4BD811-426D-4EEE-AA6B-6C409A4A04BF}" type="presOf" srcId="{0423A305-F09D-4174-8C65-6DBBB14A1B15}" destId="{FCD754A1-295D-4758-8B2F-43DFC2548386}" srcOrd="0" destOrd="2" presId="urn:microsoft.com/office/officeart/2005/8/layout/arrow4"/>
    <dgm:cxn modelId="{ED846713-9D62-47F2-B7F7-9B2124BD388B}" srcId="{6499D54B-EABA-4B2A-9DF5-B13C2CCE4914}" destId="{4ACD78FF-673C-4866-A77A-0552388C8A7B}" srcOrd="2" destOrd="0" parTransId="{4720216A-615B-4BDE-8182-FC348B8856FD}" sibTransId="{C1669BE8-2637-43A8-88E0-231EDC2489F8}"/>
    <dgm:cxn modelId="{D5D48A13-637C-44A9-AE70-DE631621E35F}" srcId="{B1B68A5C-9927-4186-9908-04EB0502513C}" destId="{BB99E921-5F58-461F-ABC5-8D0BADB761CA}" srcOrd="0" destOrd="0" parTransId="{8A7C57D9-6D25-42D1-8B45-341C26E6C564}" sibTransId="{BF3DD13A-BF8D-4A68-8608-43DF654E597F}"/>
    <dgm:cxn modelId="{A9ADC039-2760-4CDF-9B7F-D82FB030FAED}" srcId="{6499D54B-EABA-4B2A-9DF5-B13C2CCE4914}" destId="{B1B68A5C-9927-4186-9908-04EB0502513C}" srcOrd="0" destOrd="0" parTransId="{5B92DE63-20DC-4CC9-B7A6-BE8BC95CDFBA}" sibTransId="{E5A33AB1-32A9-4AEF-B617-45EDA6E9D9CF}"/>
    <dgm:cxn modelId="{4F23563F-690A-4555-9C99-32355883FB27}" type="presOf" srcId="{B1B68A5C-9927-4186-9908-04EB0502513C}" destId="{FCD754A1-295D-4758-8B2F-43DFC2548386}" srcOrd="0" destOrd="0" presId="urn:microsoft.com/office/officeart/2005/8/layout/arrow4"/>
    <dgm:cxn modelId="{42240B42-1E6F-4949-9FBE-8000D7AE6220}" type="presOf" srcId="{F466365A-4CD3-4D1F-B6FD-AABCBAF15332}" destId="{FCD754A1-295D-4758-8B2F-43DFC2548386}" srcOrd="0" destOrd="4" presId="urn:microsoft.com/office/officeart/2005/8/layout/arrow4"/>
    <dgm:cxn modelId="{3C7B1642-F251-4ACC-9DB0-0DD89432567B}" srcId="{B1B68A5C-9927-4186-9908-04EB0502513C}" destId="{4B007012-0248-43DC-9290-80C81D0328A6}" srcOrd="5" destOrd="0" parTransId="{24EAB8E8-E8EC-46D1-9C37-3832C2E2F3DE}" sibTransId="{7F117525-415E-4025-B676-FD7E8690387B}"/>
    <dgm:cxn modelId="{7BE98B43-A63C-4ED8-93D0-9E2C009D1ABC}" srcId="{6499D54B-EABA-4B2A-9DF5-B13C2CCE4914}" destId="{522450E9-F521-4DD3-9D90-A02EC043F707}" srcOrd="1" destOrd="0" parTransId="{08F28F42-6106-4EA8-8D71-19C092527D29}" sibTransId="{03BB7CCE-8979-4426-96E8-7FA63EA2E3AB}"/>
    <dgm:cxn modelId="{F4135953-0600-40AF-A5BE-224B67E78362}" srcId="{6499D54B-EABA-4B2A-9DF5-B13C2CCE4914}" destId="{741D6B08-68D8-4655-B3D3-D91CFB7812A4}" srcOrd="3" destOrd="0" parTransId="{2AD48AF1-FA64-49BA-AA93-6D5E39579B4B}" sibTransId="{1A9C8E0A-6163-40E1-9174-B271122B52DF}"/>
    <dgm:cxn modelId="{A33C3455-28CC-4908-B7F4-DD761E3963FD}" srcId="{741D6B08-68D8-4655-B3D3-D91CFB7812A4}" destId="{A74185E9-B770-4B98-A7B6-566AE62DEDEB}" srcOrd="0" destOrd="0" parTransId="{FACA0EF0-600F-4A8F-9572-A7C982D86278}" sibTransId="{80A5435C-E711-4583-B352-3EEAEA10F768}"/>
    <dgm:cxn modelId="{2F714756-BB36-4B78-B373-3B17161413DE}" srcId="{B1B68A5C-9927-4186-9908-04EB0502513C}" destId="{0423A305-F09D-4174-8C65-6DBBB14A1B15}" srcOrd="1" destOrd="0" parTransId="{24631DD8-9D82-41E5-9390-C48A9C4A15FE}" sibTransId="{94C6445F-AF19-42A4-B9F3-96459FAF07B3}"/>
    <dgm:cxn modelId="{6927755A-051B-4C9C-9853-4EBFEAA76DC4}" srcId="{522450E9-F521-4DD3-9D90-A02EC043F707}" destId="{C3987CE5-E640-4AB8-B1E0-3C20B0F04E56}" srcOrd="0" destOrd="0" parTransId="{B4771BC3-3B6E-4F7C-9C08-2220D12E5E0F}" sibTransId="{0FA3D43F-B7F3-4BCF-BAC5-D11CC73D1207}"/>
    <dgm:cxn modelId="{09526C89-8076-4B8E-87CF-3A28FC0800E1}" type="presOf" srcId="{6499D54B-EABA-4B2A-9DF5-B13C2CCE4914}" destId="{BCF5D7DC-272B-45F6-AFFE-4611A6837C0B}" srcOrd="0" destOrd="0" presId="urn:microsoft.com/office/officeart/2005/8/layout/arrow4"/>
    <dgm:cxn modelId="{8153548D-0DB9-4B6F-9101-3D2DBF1B25F1}" type="presOf" srcId="{C3987CE5-E640-4AB8-B1E0-3C20B0F04E56}" destId="{6C0B4D5E-E85A-44CD-B1A6-B7CBE52DC8EF}" srcOrd="0" destOrd="1" presId="urn:microsoft.com/office/officeart/2005/8/layout/arrow4"/>
    <dgm:cxn modelId="{24001E90-5C55-46B4-8442-F114BCD268AA}" type="presOf" srcId="{F7F17702-6CB1-4EEE-A52E-4BAF6054A951}" destId="{FCD754A1-295D-4758-8B2F-43DFC2548386}" srcOrd="0" destOrd="3" presId="urn:microsoft.com/office/officeart/2005/8/layout/arrow4"/>
    <dgm:cxn modelId="{D43D6BA3-6007-47AB-8C37-19E71A0F2114}" type="presOf" srcId="{522450E9-F521-4DD3-9D90-A02EC043F707}" destId="{6C0B4D5E-E85A-44CD-B1A6-B7CBE52DC8EF}" srcOrd="0" destOrd="0" presId="urn:microsoft.com/office/officeart/2005/8/layout/arrow4"/>
    <dgm:cxn modelId="{C40D18AB-BC1D-4F7A-9FC5-EADF08C499D2}" type="presOf" srcId="{BB99E921-5F58-461F-ABC5-8D0BADB761CA}" destId="{FCD754A1-295D-4758-8B2F-43DFC2548386}" srcOrd="0" destOrd="1" presId="urn:microsoft.com/office/officeart/2005/8/layout/arrow4"/>
    <dgm:cxn modelId="{56DABBAC-A05E-4234-8FC6-98FD82A1F924}" srcId="{B1B68A5C-9927-4186-9908-04EB0502513C}" destId="{F7F17702-6CB1-4EEE-A52E-4BAF6054A951}" srcOrd="2" destOrd="0" parTransId="{5DEA66E4-F658-4E5F-BBA7-338CFFF0FD3E}" sibTransId="{2C7105D7-A341-43F3-AB25-82298B4076BF}"/>
    <dgm:cxn modelId="{D2C510C0-803D-4004-A0FE-0B64A540CED8}" srcId="{522450E9-F521-4DD3-9D90-A02EC043F707}" destId="{F9E87214-8266-49B4-BF2F-963880662513}" srcOrd="2" destOrd="0" parTransId="{0275F803-D971-4EF3-A0C5-C85A5CC641E1}" sibTransId="{1B640C2D-15E1-4955-92F9-F2A2BA094D11}"/>
    <dgm:cxn modelId="{87529CC0-BCD8-4E99-9267-99A6FD8E7EE7}" srcId="{522450E9-F521-4DD3-9D90-A02EC043F707}" destId="{33DCDB17-083A-4AD3-B306-AA2A01314A39}" srcOrd="1" destOrd="0" parTransId="{ECF10EB2-9E84-4588-AB6D-2231E0B7BB63}" sibTransId="{C184B7B4-CF99-41AA-88E6-D9DBB9898CB5}"/>
    <dgm:cxn modelId="{4C8034C1-7415-43BD-A175-2B0020D121F6}" srcId="{B1B68A5C-9927-4186-9908-04EB0502513C}" destId="{F466365A-4CD3-4D1F-B6FD-AABCBAF15332}" srcOrd="3" destOrd="0" parTransId="{E54303F8-8099-44C4-9167-938C8AEA0E66}" sibTransId="{CBEAB5ED-CAA6-469C-8396-A8AA1F65B2BF}"/>
    <dgm:cxn modelId="{AD9D9FCD-DD28-4358-A699-E45A7487855A}" srcId="{4ACD78FF-673C-4866-A77A-0552388C8A7B}" destId="{58FCAC6C-DAF2-4C1E-B6BE-07902DE587C2}" srcOrd="0" destOrd="0" parTransId="{F24178DC-A17D-4907-977F-69B376A84CDD}" sibTransId="{3AF4137F-BA4C-446B-84AB-D69D2D1BED44}"/>
    <dgm:cxn modelId="{92A2D3DA-1573-42D5-B364-0D6008B04B10}" type="presOf" srcId="{33DCDB17-083A-4AD3-B306-AA2A01314A39}" destId="{6C0B4D5E-E85A-44CD-B1A6-B7CBE52DC8EF}" srcOrd="0" destOrd="2" presId="urn:microsoft.com/office/officeart/2005/8/layout/arrow4"/>
    <dgm:cxn modelId="{F5A6BEE3-64F7-4337-A7F7-48CD8B4E7F6C}" srcId="{B1B68A5C-9927-4186-9908-04EB0502513C}" destId="{3442EDE2-7733-4888-BFFC-818F0BB322AB}" srcOrd="4" destOrd="0" parTransId="{4FB4EC33-C04E-4C46-A2EA-167E930010C4}" sibTransId="{33446931-6E04-4041-BF18-BD2F2CB2A0A4}"/>
    <dgm:cxn modelId="{72DAC7E6-2C56-4EEB-934B-E29D03B02636}" type="presOf" srcId="{F9E87214-8266-49B4-BF2F-963880662513}" destId="{6C0B4D5E-E85A-44CD-B1A6-B7CBE52DC8EF}" srcOrd="0" destOrd="3" presId="urn:microsoft.com/office/officeart/2005/8/layout/arrow4"/>
    <dgm:cxn modelId="{BA1A3AF3-B0DB-4CC2-9B5B-DCD5B29272B2}" type="presOf" srcId="{4B007012-0248-43DC-9290-80C81D0328A6}" destId="{FCD754A1-295D-4758-8B2F-43DFC2548386}" srcOrd="0" destOrd="6" presId="urn:microsoft.com/office/officeart/2005/8/layout/arrow4"/>
    <dgm:cxn modelId="{298650F9-7277-4E01-BFA4-4CEB4139D8E8}" type="presOf" srcId="{3442EDE2-7733-4888-BFFC-818F0BB322AB}" destId="{FCD754A1-295D-4758-8B2F-43DFC2548386}" srcOrd="0" destOrd="5" presId="urn:microsoft.com/office/officeart/2005/8/layout/arrow4"/>
    <dgm:cxn modelId="{0CE45081-4631-4B9C-84FD-8604290EE081}" type="presParOf" srcId="{BCF5D7DC-272B-45F6-AFFE-4611A6837C0B}" destId="{AAD2A502-7D6C-44BB-A88A-8FE858B0948E}" srcOrd="0" destOrd="0" presId="urn:microsoft.com/office/officeart/2005/8/layout/arrow4"/>
    <dgm:cxn modelId="{CC7B72C7-01FD-4827-87D9-709E545B5F8C}" type="presParOf" srcId="{BCF5D7DC-272B-45F6-AFFE-4611A6837C0B}" destId="{FCD754A1-295D-4758-8B2F-43DFC2548386}" srcOrd="1" destOrd="0" presId="urn:microsoft.com/office/officeart/2005/8/layout/arrow4"/>
    <dgm:cxn modelId="{97CFD982-0FFA-4259-8586-7FF28839EFF7}" type="presParOf" srcId="{BCF5D7DC-272B-45F6-AFFE-4611A6837C0B}" destId="{A5EEC26C-B7A0-4793-8DC1-35F1F9AF92CE}" srcOrd="2" destOrd="0" presId="urn:microsoft.com/office/officeart/2005/8/layout/arrow4"/>
    <dgm:cxn modelId="{BC16FC22-D852-4701-B3E9-15D47BEB1A01}" type="presParOf" srcId="{BCF5D7DC-272B-45F6-AFFE-4611A6837C0B}" destId="{6C0B4D5E-E85A-44CD-B1A6-B7CBE52DC8EF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5D17A5-1D76-40E0-A752-B8B765D2D861}">
      <dsp:nvSpPr>
        <dsp:cNvPr id="0" name=""/>
        <dsp:cNvSpPr/>
      </dsp:nvSpPr>
      <dsp:spPr>
        <a:xfrm>
          <a:off x="0" y="0"/>
          <a:ext cx="1145735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D5968B-767B-4C9B-A1DE-CE31610D090E}">
      <dsp:nvSpPr>
        <dsp:cNvPr id="0" name=""/>
        <dsp:cNvSpPr/>
      </dsp:nvSpPr>
      <dsp:spPr>
        <a:xfrm>
          <a:off x="0" y="0"/>
          <a:ext cx="2291470" cy="57540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5400" kern="1200" dirty="0">
              <a:solidFill>
                <a:srgbClr val="0F6FC6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rPr>
            <a:t>План</a:t>
          </a:r>
          <a:endParaRPr lang="ru-RU" sz="4400" kern="1200" dirty="0">
            <a:solidFill>
              <a:srgbClr val="0F6FC6"/>
            </a:solidFill>
            <a:latin typeface="Times New Roman" panose="02020603050405020304" pitchFamily="18" charset="0"/>
            <a:ea typeface="+mj-ea"/>
            <a:cs typeface="Times New Roman" panose="02020603050405020304" pitchFamily="18" charset="0"/>
          </a:endParaRPr>
        </a:p>
      </dsp:txBody>
      <dsp:txXfrm>
        <a:off x="0" y="0"/>
        <a:ext cx="2291470" cy="5754037"/>
      </dsp:txXfrm>
    </dsp:sp>
    <dsp:sp modelId="{CAD27AAA-0EEC-4520-8796-135B343F5FBA}">
      <dsp:nvSpPr>
        <dsp:cNvPr id="0" name=""/>
        <dsp:cNvSpPr/>
      </dsp:nvSpPr>
      <dsp:spPr>
        <a:xfrm>
          <a:off x="2463331" y="44391"/>
          <a:ext cx="8994022" cy="1002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just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&gt;</a:t>
          </a:r>
          <a:r>
            <a:rPr lang="ru-RU" sz="3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Информация о курсе</a:t>
          </a:r>
        </a:p>
      </dsp:txBody>
      <dsp:txXfrm>
        <a:off x="2463331" y="44391"/>
        <a:ext cx="8994022" cy="1002777"/>
      </dsp:txXfrm>
    </dsp:sp>
    <dsp:sp modelId="{7D918E27-CA2A-4C01-AB07-54A3A3009E5E}">
      <dsp:nvSpPr>
        <dsp:cNvPr id="0" name=""/>
        <dsp:cNvSpPr/>
      </dsp:nvSpPr>
      <dsp:spPr>
        <a:xfrm>
          <a:off x="2291470" y="1047168"/>
          <a:ext cx="916588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EC111B-F755-433E-9670-D44197AC87A2}">
      <dsp:nvSpPr>
        <dsp:cNvPr id="0" name=""/>
        <dsp:cNvSpPr/>
      </dsp:nvSpPr>
      <dsp:spPr>
        <a:xfrm>
          <a:off x="2463331" y="1091560"/>
          <a:ext cx="8994022" cy="8878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just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&gt;</a:t>
          </a:r>
          <a:r>
            <a:rPr lang="ru-RU" sz="3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Техническое обеспечение</a:t>
          </a:r>
        </a:p>
      </dsp:txBody>
      <dsp:txXfrm>
        <a:off x="2463331" y="1091560"/>
        <a:ext cx="8994022" cy="887829"/>
      </dsp:txXfrm>
    </dsp:sp>
    <dsp:sp modelId="{C0B43E09-FEEB-462B-8DF1-CC1606236386}">
      <dsp:nvSpPr>
        <dsp:cNvPr id="0" name=""/>
        <dsp:cNvSpPr/>
      </dsp:nvSpPr>
      <dsp:spPr>
        <a:xfrm>
          <a:off x="2291470" y="1979390"/>
          <a:ext cx="916588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5A57EC-C6B2-4A75-85E9-E8E26E2B9B95}">
      <dsp:nvSpPr>
        <dsp:cNvPr id="0" name=""/>
        <dsp:cNvSpPr/>
      </dsp:nvSpPr>
      <dsp:spPr>
        <a:xfrm>
          <a:off x="2463331" y="2023781"/>
          <a:ext cx="8994022" cy="8878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just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&gt;</a:t>
          </a:r>
          <a:r>
            <a:rPr lang="ru-RU" sz="3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Большие данные. Виды данных</a:t>
          </a:r>
        </a:p>
      </dsp:txBody>
      <dsp:txXfrm>
        <a:off x="2463331" y="2023781"/>
        <a:ext cx="8994022" cy="887829"/>
      </dsp:txXfrm>
    </dsp:sp>
    <dsp:sp modelId="{C804C5CF-97CD-4080-B082-A6AA7C45DC9A}">
      <dsp:nvSpPr>
        <dsp:cNvPr id="0" name=""/>
        <dsp:cNvSpPr/>
      </dsp:nvSpPr>
      <dsp:spPr>
        <a:xfrm>
          <a:off x="2291470" y="2911611"/>
          <a:ext cx="916588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798B2A-F36B-4E5B-ABA7-0C166F939A26}">
      <dsp:nvSpPr>
        <dsp:cNvPr id="0" name=""/>
        <dsp:cNvSpPr/>
      </dsp:nvSpPr>
      <dsp:spPr>
        <a:xfrm>
          <a:off x="2463331" y="2956003"/>
          <a:ext cx="8994022" cy="8878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just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&gt;</a:t>
          </a:r>
          <a:r>
            <a:rPr lang="ru-RU" sz="3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Табличные данные. Реляционные данные</a:t>
          </a:r>
        </a:p>
      </dsp:txBody>
      <dsp:txXfrm>
        <a:off x="2463331" y="2956003"/>
        <a:ext cx="8994022" cy="887829"/>
      </dsp:txXfrm>
    </dsp:sp>
    <dsp:sp modelId="{151738F9-8033-492C-9F44-C85949B70859}">
      <dsp:nvSpPr>
        <dsp:cNvPr id="0" name=""/>
        <dsp:cNvSpPr/>
      </dsp:nvSpPr>
      <dsp:spPr>
        <a:xfrm>
          <a:off x="2291470" y="3843833"/>
          <a:ext cx="916588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344D2C-8ECE-47B7-9486-CA4563C76A0E}">
      <dsp:nvSpPr>
        <dsp:cNvPr id="0" name=""/>
        <dsp:cNvSpPr/>
      </dsp:nvSpPr>
      <dsp:spPr>
        <a:xfrm>
          <a:off x="2463331" y="3888224"/>
          <a:ext cx="8994022" cy="8878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just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&gt; </a:t>
          </a:r>
          <a:r>
            <a:rPr lang="ru-RU" sz="3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Одномерный и многомерный анализ данных</a:t>
          </a:r>
        </a:p>
      </dsp:txBody>
      <dsp:txXfrm>
        <a:off x="2463331" y="3888224"/>
        <a:ext cx="8994022" cy="887829"/>
      </dsp:txXfrm>
    </dsp:sp>
    <dsp:sp modelId="{BA25C6B1-8F05-4853-913C-2CB7EF54E15C}">
      <dsp:nvSpPr>
        <dsp:cNvPr id="0" name=""/>
        <dsp:cNvSpPr/>
      </dsp:nvSpPr>
      <dsp:spPr>
        <a:xfrm>
          <a:off x="2291470" y="4776054"/>
          <a:ext cx="916588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647E65-F386-4859-8273-4399CA66A7B7}">
      <dsp:nvSpPr>
        <dsp:cNvPr id="0" name=""/>
        <dsp:cNvSpPr/>
      </dsp:nvSpPr>
      <dsp:spPr>
        <a:xfrm>
          <a:off x="2463331" y="4820445"/>
          <a:ext cx="8994022" cy="8878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just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&gt; OLAP-</a:t>
          </a:r>
          <a:r>
            <a:rPr lang="ru-RU" sz="3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куб</a:t>
          </a:r>
        </a:p>
      </dsp:txBody>
      <dsp:txXfrm>
        <a:off x="2463331" y="4820445"/>
        <a:ext cx="8994022" cy="887829"/>
      </dsp:txXfrm>
    </dsp:sp>
    <dsp:sp modelId="{F8DB43C6-11C3-4416-871A-8C4F93606C97}">
      <dsp:nvSpPr>
        <dsp:cNvPr id="0" name=""/>
        <dsp:cNvSpPr/>
      </dsp:nvSpPr>
      <dsp:spPr>
        <a:xfrm>
          <a:off x="2291470" y="5708275"/>
          <a:ext cx="916588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CD76F4-219B-4BB0-B101-3CC798EABA71}">
      <dsp:nvSpPr>
        <dsp:cNvPr id="0" name=""/>
        <dsp:cNvSpPr/>
      </dsp:nvSpPr>
      <dsp:spPr>
        <a:xfrm>
          <a:off x="8677" y="388162"/>
          <a:ext cx="3268383" cy="438638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83820" rIns="27940" bIns="2794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1"/>
            </a:buClr>
            <a:buSzPct val="80000"/>
            <a:buFont typeface="Corbel"/>
            <a:buChar char="•"/>
          </a:pPr>
          <a:r>
            <a:rPr lang="ru-RU" sz="2200" b="0" strike="noStrike" kern="1200" spc="-1" dirty="0">
              <a:latin typeface="Times New Roman" panose="02020603050405020304" pitchFamily="18" charset="0"/>
              <a:cs typeface="Times New Roman" panose="02020603050405020304" pitchFamily="18" charset="0"/>
            </a:rPr>
            <a:t>8 семестр (14 недель)</a:t>
          </a:r>
          <a:endParaRPr lang="ru-RU" sz="2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1"/>
            </a:buClr>
            <a:buChar char="•"/>
          </a:pPr>
          <a:r>
            <a:rPr lang="ru-RU" sz="2200" kern="1200" spc="-1" dirty="0">
              <a:latin typeface="Times New Roman" panose="02020603050405020304" pitchFamily="18" charset="0"/>
              <a:cs typeface="Times New Roman" panose="02020603050405020304" pitchFamily="18" charset="0"/>
            </a:rPr>
            <a:t>Промежуточные аттестации (</a:t>
          </a:r>
          <a:r>
            <a:rPr lang="en-US" sz="2200" kern="1200" spc="-1" dirty="0">
              <a:latin typeface="Times New Roman" panose="02020603050405020304" pitchFamily="18" charset="0"/>
              <a:cs typeface="Times New Roman" panose="02020603050405020304" pitchFamily="18" charset="0"/>
            </a:rPr>
            <a:t>~</a:t>
          </a:r>
          <a:r>
            <a:rPr lang="ru-RU" sz="2200" kern="1200" spc="-1" dirty="0">
              <a:latin typeface="Times New Roman" panose="02020603050405020304" pitchFamily="18" charset="0"/>
              <a:cs typeface="Times New Roman" panose="02020603050405020304" pitchFamily="18" charset="0"/>
            </a:rPr>
            <a:t>27.02.2025, </a:t>
          </a:r>
          <a:r>
            <a:rPr lang="en-US" sz="2200" kern="1200" spc="-1" dirty="0">
              <a:latin typeface="Times New Roman" panose="02020603050405020304" pitchFamily="18" charset="0"/>
              <a:cs typeface="Times New Roman" panose="02020603050405020304" pitchFamily="18" charset="0"/>
            </a:rPr>
            <a:t>~</a:t>
          </a:r>
          <a:r>
            <a:rPr lang="ru-RU" sz="2200" kern="1200" spc="-1" dirty="0">
              <a:latin typeface="Times New Roman" panose="02020603050405020304" pitchFamily="18" charset="0"/>
              <a:cs typeface="Times New Roman" panose="02020603050405020304" pitchFamily="18" charset="0"/>
            </a:rPr>
            <a:t>07.04.2025, </a:t>
          </a:r>
          <a:r>
            <a:rPr lang="en-US" sz="2200" kern="1200" spc="-1" dirty="0">
              <a:latin typeface="Times New Roman" panose="02020603050405020304" pitchFamily="18" charset="0"/>
              <a:cs typeface="Times New Roman" panose="02020603050405020304" pitchFamily="18" charset="0"/>
            </a:rPr>
            <a:t>~</a:t>
          </a:r>
          <a:r>
            <a:rPr lang="ru-RU" sz="2200" kern="1200" spc="-1" dirty="0">
              <a:latin typeface="Times New Roman" panose="02020603050405020304" pitchFamily="18" charset="0"/>
              <a:cs typeface="Times New Roman" panose="02020603050405020304" pitchFamily="18" charset="0"/>
            </a:rPr>
            <a:t>14.04.2025)</a:t>
          </a:r>
          <a:endParaRPr lang="ru-RU" sz="2200" b="0" strike="noStrike" kern="1200" spc="-1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1"/>
            </a:buClr>
            <a:buChar char="•"/>
          </a:pPr>
          <a:r>
            <a:rPr lang="ru-RU" sz="2200" b="0" strike="noStrike" kern="1200" spc="-1" dirty="0">
              <a:latin typeface="Times New Roman" panose="02020603050405020304" pitchFamily="18" charset="0"/>
              <a:cs typeface="Times New Roman" panose="02020603050405020304" pitchFamily="18" charset="0"/>
            </a:rPr>
            <a:t>Лабораторные и практические работы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1"/>
            </a:buClr>
            <a:buChar char="•"/>
          </a:pPr>
          <a:r>
            <a:rPr lang="ru-RU" sz="2200" kern="1200" spc="-1" dirty="0">
              <a:latin typeface="Times New Roman" panose="02020603050405020304" pitchFamily="18" charset="0"/>
              <a:cs typeface="Times New Roman" panose="02020603050405020304" pitchFamily="18" charset="0"/>
            </a:rPr>
            <a:t>Зачет с оценкой (</a:t>
          </a:r>
          <a:r>
            <a:rPr lang="en-US" sz="2200" kern="1200" spc="-1" dirty="0">
              <a:latin typeface="Times New Roman" panose="02020603050405020304" pitchFamily="18" charset="0"/>
              <a:cs typeface="Times New Roman" panose="02020603050405020304" pitchFamily="18" charset="0"/>
            </a:rPr>
            <a:t>~</a:t>
          </a:r>
          <a:r>
            <a:rPr lang="ru-RU" sz="2200" kern="1200" spc="-1" dirty="0">
              <a:latin typeface="Times New Roman" panose="02020603050405020304" pitchFamily="18" charset="0"/>
              <a:cs typeface="Times New Roman" panose="02020603050405020304" pitchFamily="18" charset="0"/>
            </a:rPr>
            <a:t>14.04.2025)</a:t>
          </a:r>
          <a:endParaRPr lang="ru-RU" sz="2200" b="0" strike="noStrike" kern="1200" spc="-1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5259" y="464744"/>
        <a:ext cx="3115219" cy="4309799"/>
      </dsp:txXfrm>
    </dsp:sp>
    <dsp:sp modelId="{CAB9AA19-CF80-444D-A64F-F8FC7DE64B15}">
      <dsp:nvSpPr>
        <dsp:cNvPr id="0" name=""/>
        <dsp:cNvSpPr/>
      </dsp:nvSpPr>
      <dsp:spPr>
        <a:xfrm>
          <a:off x="8677" y="3801242"/>
          <a:ext cx="3268383" cy="10491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0" rIns="45720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По курсу</a:t>
          </a:r>
        </a:p>
      </dsp:txBody>
      <dsp:txXfrm>
        <a:off x="8677" y="3801242"/>
        <a:ext cx="2301678" cy="1049104"/>
      </dsp:txXfrm>
    </dsp:sp>
    <dsp:sp modelId="{4C8B1B95-98E5-4A80-92A8-8FA7B52DEB6D}">
      <dsp:nvSpPr>
        <dsp:cNvPr id="0" name=""/>
        <dsp:cNvSpPr/>
      </dsp:nvSpPr>
      <dsp:spPr>
        <a:xfrm>
          <a:off x="2402813" y="3967883"/>
          <a:ext cx="1143934" cy="1143934"/>
        </a:xfrm>
        <a:prstGeom prst="ellipse">
          <a:avLst/>
        </a:prstGeom>
        <a:blipFill dpi="0" rotWithShape="1">
          <a:blip xmlns:r="http://schemas.openxmlformats.org/officeDocument/2006/relationships" r:embed="rId1"/>
          <a:srcRect/>
          <a:stretch>
            <a:fillRect l="-17000" r="-17000"/>
          </a:stretch>
        </a:blipFill>
        <a:ln w="12700" cap="flat" cmpd="sng" algn="ctr">
          <a:solidFill>
            <a:srgbClr val="0070C0">
              <a:alpha val="0"/>
            </a:srgb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39718D-F673-46D1-B1B2-E8C94C4AF743}">
      <dsp:nvSpPr>
        <dsp:cNvPr id="0" name=""/>
        <dsp:cNvSpPr/>
      </dsp:nvSpPr>
      <dsp:spPr>
        <a:xfrm>
          <a:off x="3844024" y="397769"/>
          <a:ext cx="3622872" cy="4347954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91440" rIns="30480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1"/>
            </a:buClr>
            <a:buChar char="•"/>
          </a:pPr>
          <a:r>
            <a:rPr lang="ru-RU" sz="2400" b="0" strike="noStrike" kern="1200" spc="-1" dirty="0">
              <a:latin typeface="Times New Roman" panose="02020603050405020304" pitchFamily="18" charset="0"/>
              <a:cs typeface="Times New Roman" panose="02020603050405020304" pitchFamily="18" charset="0"/>
            </a:rPr>
            <a:t>Начало: </a:t>
          </a:r>
          <a:r>
            <a:rPr lang="en-US" sz="2400" b="1" strike="noStrike" kern="1200" spc="-1" dirty="0">
              <a:latin typeface="Times New Roman" panose="02020603050405020304" pitchFamily="18" charset="0"/>
              <a:cs typeface="Times New Roman" panose="02020603050405020304" pitchFamily="18" charset="0"/>
            </a:rPr>
            <a:t>13</a:t>
          </a:r>
          <a:r>
            <a:rPr lang="ru-RU" sz="2400" b="1" strike="noStrike" kern="1200" spc="-1" dirty="0">
              <a:latin typeface="Times New Roman" panose="02020603050405020304" pitchFamily="18" charset="0"/>
              <a:cs typeface="Times New Roman" panose="02020603050405020304" pitchFamily="18" charset="0"/>
            </a:rPr>
            <a:t>.0</a:t>
          </a:r>
          <a:r>
            <a:rPr lang="en-US" sz="2400" b="1" strike="noStrike" kern="1200" spc="-1" dirty="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r>
            <a:rPr lang="ru-RU" sz="2400" b="1" strike="noStrike" kern="1200" spc="-1" dirty="0">
              <a:latin typeface="Times New Roman" panose="02020603050405020304" pitchFamily="18" charset="0"/>
              <a:cs typeface="Times New Roman" panose="02020603050405020304" pitchFamily="18" charset="0"/>
            </a:rPr>
            <a:t>.202</a:t>
          </a:r>
          <a:r>
            <a:rPr lang="en-US" sz="2400" b="1" strike="noStrike" kern="1200" spc="-1" dirty="0">
              <a:latin typeface="Times New Roman" panose="02020603050405020304" pitchFamily="18" charset="0"/>
              <a:cs typeface="Times New Roman" panose="02020603050405020304" pitchFamily="18" charset="0"/>
            </a:rPr>
            <a:t>5</a:t>
          </a:r>
          <a:endParaRPr lang="ru-RU" sz="2400" b="1" strike="noStrike" kern="1200" spc="-1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1"/>
            </a:buClr>
            <a:buChar char="•"/>
          </a:pPr>
          <a:r>
            <a:rPr lang="ru-RU" sz="2400" b="0" strike="noStrike" kern="1200" spc="-1" dirty="0">
              <a:latin typeface="Times New Roman" panose="02020603050405020304" pitchFamily="18" charset="0"/>
              <a:cs typeface="Times New Roman" panose="02020603050405020304" pitchFamily="18" charset="0"/>
            </a:rPr>
            <a:t>Промежуточная: </a:t>
          </a:r>
          <a:r>
            <a:rPr lang="ru-RU" sz="2400" b="1" strike="noStrike" kern="1200" spc="-1" dirty="0">
              <a:latin typeface="Times New Roman" panose="02020603050405020304" pitchFamily="18" charset="0"/>
              <a:cs typeface="Times New Roman" panose="02020603050405020304" pitchFamily="18" charset="0"/>
            </a:rPr>
            <a:t>февраль-март (КР1)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1"/>
            </a:buClr>
            <a:buChar char="•"/>
          </a:pPr>
          <a:r>
            <a:rPr lang="ru-RU" sz="2400" b="0" strike="noStrike" kern="1200" spc="-1" dirty="0">
              <a:latin typeface="Times New Roman" panose="02020603050405020304" pitchFamily="18" charset="0"/>
              <a:cs typeface="Times New Roman" panose="02020603050405020304" pitchFamily="18" charset="0"/>
            </a:rPr>
            <a:t>Защита ЛР и ПР: </a:t>
          </a:r>
          <a:r>
            <a:rPr lang="ru-RU" sz="2400" b="1" strike="noStrike" kern="1200" spc="-1" dirty="0">
              <a:latin typeface="Times New Roman" panose="02020603050405020304" pitchFamily="18" charset="0"/>
              <a:cs typeface="Times New Roman" panose="02020603050405020304" pitchFamily="18" charset="0"/>
            </a:rPr>
            <a:t>20.01.2025 – 07.04.20245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1"/>
            </a:buClr>
            <a:buChar char="•"/>
          </a:pPr>
          <a:r>
            <a:rPr lang="ru-RU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Завершение: </a:t>
          </a:r>
          <a:r>
            <a:rPr lang="ru-RU" sz="2400" b="1" kern="1200" spc="-1" dirty="0">
              <a:latin typeface="Times New Roman" panose="02020603050405020304" pitchFamily="18" charset="0"/>
              <a:cs typeface="Times New Roman" panose="02020603050405020304" pitchFamily="18" charset="0"/>
            </a:rPr>
            <a:t>14.04.2025</a:t>
          </a:r>
          <a:endParaRPr lang="ru-RU" sz="2400" b="1" strike="noStrike" kern="1200" spc="-1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928912" y="482657"/>
        <a:ext cx="3453096" cy="4263066"/>
      </dsp:txXfrm>
    </dsp:sp>
    <dsp:sp modelId="{B85A81C6-DEC5-4F30-80EA-948D7232C04F}">
      <dsp:nvSpPr>
        <dsp:cNvPr id="0" name=""/>
        <dsp:cNvSpPr/>
      </dsp:nvSpPr>
      <dsp:spPr>
        <a:xfrm>
          <a:off x="3854336" y="3814275"/>
          <a:ext cx="3650620" cy="10491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0" rIns="45720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Даты</a:t>
          </a:r>
          <a:endParaRPr lang="ru-RU" sz="4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854336" y="3814275"/>
        <a:ext cx="2570859" cy="1049104"/>
      </dsp:txXfrm>
    </dsp:sp>
    <dsp:sp modelId="{E71C091A-E27D-4807-8C99-45CE727500FC}">
      <dsp:nvSpPr>
        <dsp:cNvPr id="0" name=""/>
        <dsp:cNvSpPr/>
      </dsp:nvSpPr>
      <dsp:spPr>
        <a:xfrm>
          <a:off x="6449379" y="3992251"/>
          <a:ext cx="1143934" cy="1143934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B36872-9706-4206-B6C8-E147D51EB732}">
      <dsp:nvSpPr>
        <dsp:cNvPr id="0" name=""/>
        <dsp:cNvSpPr/>
      </dsp:nvSpPr>
      <dsp:spPr>
        <a:xfrm>
          <a:off x="7842741" y="399245"/>
          <a:ext cx="3268383" cy="4342050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83820" rIns="27940" bIns="2794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1"/>
            </a:buClr>
            <a:buChar char="•"/>
          </a:pPr>
          <a:r>
            <a:rPr lang="en-US" sz="2200" b="1" strike="noStrike" kern="1200" spc="-1" dirty="0" err="1">
              <a:latin typeface="Times New Roman" panose="02020603050405020304" pitchFamily="18" charset="0"/>
              <a:cs typeface="Times New Roman" panose="02020603050405020304" pitchFamily="18" charset="0"/>
            </a:rPr>
            <a:t>Elearning</a:t>
          </a:r>
          <a:r>
            <a:rPr lang="en-US" sz="2200" b="1" strike="noStrike" kern="1200" spc="-1" dirty="0">
              <a:latin typeface="Times New Roman" panose="02020603050405020304" pitchFamily="18" charset="0"/>
              <a:cs typeface="Times New Roman" panose="02020603050405020304" pitchFamily="18" charset="0"/>
            </a:rPr>
            <a:t> TSTU</a:t>
          </a:r>
          <a:endParaRPr lang="ru-RU" sz="2200" b="1" strike="noStrike" kern="1200" spc="-1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1"/>
            </a:buClr>
            <a:buChar char="•"/>
          </a:pPr>
          <a:r>
            <a:rPr lang="en-US" sz="2200" b="1" strike="noStrike" kern="1200" spc="-1" dirty="0">
              <a:latin typeface="Times New Roman" panose="02020603050405020304" pitchFamily="18" charset="0"/>
              <a:cs typeface="Times New Roman" panose="02020603050405020304" pitchFamily="18" charset="0"/>
            </a:rPr>
            <a:t>Telegram</a:t>
          </a:r>
          <a:r>
            <a:rPr lang="en-US" sz="2200" b="0" strike="noStrike" kern="1200" spc="-1" dirty="0">
              <a:latin typeface="Times New Roman" panose="02020603050405020304" pitchFamily="18" charset="0"/>
              <a:cs typeface="Times New Roman" panose="02020603050405020304" pitchFamily="18" charset="0"/>
            </a:rPr>
            <a:t>, Discord</a:t>
          </a:r>
          <a:endParaRPr lang="ru-RU" sz="2200" b="0" strike="noStrike" kern="1200" spc="-1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1"/>
            </a:buClr>
            <a:buChar char="•"/>
          </a:pPr>
          <a:r>
            <a:rPr lang="ru-RU" sz="2200" b="1" strike="noStrike" kern="1200" spc="-1" dirty="0">
              <a:latin typeface="Times New Roman" panose="02020603050405020304" pitchFamily="18" charset="0"/>
              <a:cs typeface="Times New Roman" panose="02020603050405020304" pitchFamily="18" charset="0"/>
            </a:rPr>
            <a:t>Подписки в библиотеке</a:t>
          </a:r>
          <a:r>
            <a:rPr lang="en-US" sz="2200" b="1" strike="noStrike" kern="1200" spc="-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0" strike="noStrike" kern="1200" spc="-1" dirty="0">
              <a:latin typeface="Times New Roman" panose="02020603050405020304" pitchFamily="18" charset="0"/>
              <a:cs typeface="Times New Roman" panose="02020603050405020304" pitchFamily="18" charset="0"/>
            </a:rPr>
            <a:t>(</a:t>
          </a:r>
          <a:r>
            <a:rPr lang="ru-RU" sz="2200" b="0" strike="noStrike" kern="1200" spc="-1" dirty="0">
              <a:latin typeface="Times New Roman" panose="02020603050405020304" pitchFamily="18" charset="0"/>
              <a:cs typeface="Times New Roman" panose="02020603050405020304" pitchFamily="18" charset="0"/>
            </a:rPr>
            <a:t>ЭБС «Лань», </a:t>
          </a:r>
          <a:r>
            <a:rPr lang="en-US" sz="2200" b="0" strike="noStrike" kern="1200" spc="-1" dirty="0" err="1">
              <a:latin typeface="Times New Roman" panose="02020603050405020304" pitchFamily="18" charset="0"/>
              <a:cs typeface="Times New Roman" panose="02020603050405020304" pitchFamily="18" charset="0"/>
            </a:rPr>
            <a:t>urait</a:t>
          </a:r>
          <a:r>
            <a:rPr lang="en-US" sz="2200" b="0" strike="noStrike" kern="1200" spc="-1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ru-RU" sz="2200" b="0" strike="noStrike" kern="1200" spc="-1" dirty="0">
              <a:latin typeface="Times New Roman" panose="02020603050405020304" pitchFamily="18" charset="0"/>
              <a:cs typeface="Times New Roman" panose="02020603050405020304" pitchFamily="18" charset="0"/>
            </a:rPr>
            <a:t>физические книги)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1"/>
            </a:buClr>
            <a:buChar char="•"/>
          </a:pPr>
          <a:r>
            <a:rPr lang="ru-RU" sz="2200" b="1" strike="noStrike" kern="1200" spc="-1" dirty="0">
              <a:latin typeface="Times New Roman" panose="02020603050405020304" pitchFamily="18" charset="0"/>
              <a:cs typeface="Times New Roman" panose="02020603050405020304" pitchFamily="18" charset="0"/>
            </a:rPr>
            <a:t>Документация </a:t>
          </a:r>
          <a:r>
            <a:rPr lang="en-US" sz="2200" b="0" strike="noStrike" kern="1200" spc="-1" dirty="0">
              <a:latin typeface="Times New Roman" panose="02020603050405020304" pitchFamily="18" charset="0"/>
              <a:cs typeface="Times New Roman" panose="02020603050405020304" pitchFamily="18" charset="0"/>
            </a:rPr>
            <a:t>python, </a:t>
          </a:r>
          <a:r>
            <a:rPr lang="ru-RU" sz="2200" b="0" strike="noStrike" kern="1200" spc="-1" dirty="0">
              <a:latin typeface="Times New Roman" panose="02020603050405020304" pitchFamily="18" charset="0"/>
              <a:cs typeface="Times New Roman" panose="02020603050405020304" pitchFamily="18" charset="0"/>
            </a:rPr>
            <a:t>библиотек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1"/>
            </a:buClr>
            <a:buChar char="•"/>
          </a:pPr>
          <a:r>
            <a:rPr lang="ru-RU" sz="2200" b="1" strike="noStrike" kern="1200" spc="-1" dirty="0">
              <a:latin typeface="Times New Roman" panose="02020603050405020304" pitchFamily="18" charset="0"/>
              <a:cs typeface="Times New Roman" panose="02020603050405020304" pitchFamily="18" charset="0"/>
            </a:rPr>
            <a:t>Кластер кафедры ПО</a:t>
          </a:r>
        </a:p>
      </dsp:txBody>
      <dsp:txXfrm>
        <a:off x="7919323" y="475827"/>
        <a:ext cx="3115219" cy="4265468"/>
      </dsp:txXfrm>
    </dsp:sp>
    <dsp:sp modelId="{2FA14C81-3876-4D6C-A6DB-BA8B969A3CFA}">
      <dsp:nvSpPr>
        <dsp:cNvPr id="0" name=""/>
        <dsp:cNvSpPr/>
      </dsp:nvSpPr>
      <dsp:spPr>
        <a:xfrm>
          <a:off x="7842741" y="3790159"/>
          <a:ext cx="3268383" cy="10491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0" rIns="45720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b="0" strike="noStrike" kern="1200" spc="-1" dirty="0">
              <a:latin typeface="Times New Roman" panose="02020603050405020304" pitchFamily="18" charset="0"/>
              <a:cs typeface="Times New Roman" panose="02020603050405020304" pitchFamily="18" charset="0"/>
            </a:rPr>
            <a:t>Ресурсы</a:t>
          </a:r>
          <a:endParaRPr lang="ru-RU" sz="4700" b="0" strike="noStrike" kern="1200" spc="-1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842741" y="3790159"/>
        <a:ext cx="2301678" cy="1049104"/>
      </dsp:txXfrm>
    </dsp:sp>
    <dsp:sp modelId="{7B65308D-BAD4-432D-B257-760FCDF328A7}">
      <dsp:nvSpPr>
        <dsp:cNvPr id="0" name=""/>
        <dsp:cNvSpPr/>
      </dsp:nvSpPr>
      <dsp:spPr>
        <a:xfrm>
          <a:off x="10236876" y="3956800"/>
          <a:ext cx="1143934" cy="1143934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solidFill>
            <a:srgbClr val="00B050">
              <a:alpha val="90000"/>
            </a:srgb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D2A502-7D6C-44BB-A88A-8FE858B0948E}">
      <dsp:nvSpPr>
        <dsp:cNvPr id="0" name=""/>
        <dsp:cNvSpPr/>
      </dsp:nvSpPr>
      <dsp:spPr>
        <a:xfrm>
          <a:off x="291676" y="0"/>
          <a:ext cx="3148314" cy="2361235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D754A1-295D-4758-8B2F-43DFC2548386}">
      <dsp:nvSpPr>
        <dsp:cNvPr id="0" name=""/>
        <dsp:cNvSpPr/>
      </dsp:nvSpPr>
      <dsp:spPr>
        <a:xfrm>
          <a:off x="3467617" y="0"/>
          <a:ext cx="6476024" cy="2361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0" rIns="170688" bIns="17068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СУБД и файловые хранилища, обработчики</a:t>
          </a:r>
          <a:endParaRPr lang="ru-RU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PostgreSQL, MySQL, psycopg2,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pymysql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sqlalchemy</a:t>
          </a:r>
          <a:endParaRPr lang="ru-RU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Кластер кафедры ПО</a:t>
          </a:r>
          <a:r>
            <a:rPr lang="en-US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Google </a:t>
          </a:r>
          <a:r>
            <a:rPr lang="en-US" sz="20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Colab</a:t>
          </a:r>
          <a:endParaRPr lang="ru-RU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Kafka</a:t>
          </a:r>
          <a:endParaRPr lang="ru-RU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pySpark</a:t>
          </a:r>
          <a:endParaRPr lang="ru-RU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Kaggle </a:t>
          </a:r>
          <a:r>
            <a:rPr lang="ru-RU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данные,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OpenData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endParaRPr lang="ru-RU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RU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67617" y="0"/>
        <a:ext cx="6476024" cy="2361235"/>
      </dsp:txXfrm>
    </dsp:sp>
    <dsp:sp modelId="{A5EEC26C-B7A0-4793-8DC1-35F1F9AF92CE}">
      <dsp:nvSpPr>
        <dsp:cNvPr id="0" name=""/>
        <dsp:cNvSpPr/>
      </dsp:nvSpPr>
      <dsp:spPr>
        <a:xfrm>
          <a:off x="1236170" y="2558005"/>
          <a:ext cx="3148314" cy="2361235"/>
        </a:xfrm>
        <a:prstGeom prst="down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0B4D5E-E85A-44CD-B1A6-B7CBE52DC8EF}">
      <dsp:nvSpPr>
        <dsp:cNvPr id="0" name=""/>
        <dsp:cNvSpPr/>
      </dsp:nvSpPr>
      <dsp:spPr>
        <a:xfrm>
          <a:off x="4365490" y="2558005"/>
          <a:ext cx="6442954" cy="2361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0" rIns="156464" bIns="15646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Инструменты </a:t>
          </a: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Data mining </a:t>
          </a:r>
          <a:r>
            <a:rPr lang="ru-RU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и </a:t>
          </a: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Machine learning</a:t>
          </a:r>
          <a:endParaRPr lang="ru-RU" sz="2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7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Для программиста, работающего в области </a:t>
          </a:r>
          <a:r>
            <a:rPr lang="ru-RU" sz="17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data</a:t>
          </a:r>
          <a:r>
            <a:rPr lang="ru-RU" sz="17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7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mining</a:t>
          </a:r>
          <a:r>
            <a:rPr lang="ru-RU" sz="17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и </a:t>
          </a:r>
          <a:r>
            <a:rPr lang="ru-RU" sz="17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machine</a:t>
          </a:r>
          <a:r>
            <a:rPr lang="ru-RU" sz="17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7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learning</a:t>
          </a:r>
          <a:r>
            <a:rPr lang="ru-RU" sz="17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 Языки программирования и среды разработки, Библиотеки и фреймворки, Инструменты для автоматизации </a:t>
          </a:r>
          <a:r>
            <a:rPr lang="en-US" sz="17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ML</a:t>
          </a:r>
          <a:r>
            <a:rPr lang="ru-RU" sz="17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и </a:t>
          </a:r>
          <a:r>
            <a:rPr lang="ru-RU" sz="17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др</a:t>
          </a:r>
          <a:r>
            <a:rPr lang="en-US" sz="17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ru-RU" sz="1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Python 3.*, scikit-learn, pandas, </a:t>
          </a:r>
          <a:r>
            <a:rPr lang="en-US" sz="1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matplotlib|seaborn|plotly|bokeh</a:t>
          </a: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1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auroML</a:t>
          </a: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1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tsfresh</a:t>
          </a: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1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natasha</a:t>
          </a: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pymorphy3, </a:t>
          </a:r>
          <a:r>
            <a:rPr lang="en-US" sz="1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gensim</a:t>
          </a: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1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opencv</a:t>
          </a: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и др.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Модели </a:t>
          </a: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Hugging Face, requests, bs4, selenium, </a:t>
          </a:r>
          <a:r>
            <a:rPr lang="en-US" sz="1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pytest</a:t>
          </a:r>
          <a:endParaRPr lang="ru-RU" sz="1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365490" y="2558005"/>
        <a:ext cx="6442954" cy="23612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3F0CA26-FEA9-43A3-9F57-3E51AC08690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6B18787-8FCA-4E4C-841C-B72D81B815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B8D959-9057-428B-BEF0-A12113424B51}" type="datetimeFigureOut">
              <a:rPr lang="ru-RU" smtClean="0"/>
              <a:t>10.01.2025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454AA32-7092-4D9B-8668-04B8D7D732F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84EB4DB-EBE2-4B32-86AE-9D4D70CD28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BEE1BF-5645-48FA-9F89-D1310099B7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0559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solidFill>
                  <a:srgbClr val="000000"/>
                </a:solidFill>
                <a:latin typeface="Arial"/>
              </a:rPr>
              <a:t>Для перемещения страницы щёлкните мышью</a:t>
            </a: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Для правки формата примечаний щёлкните мышью</a:t>
            </a:r>
          </a:p>
        </p:txBody>
      </p:sp>
      <p:sp>
        <p:nvSpPr>
          <p:cNvPr id="21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&lt;верхний колонтитул&gt;</a:t>
            </a:r>
          </a:p>
        </p:txBody>
      </p:sp>
      <p:sp>
        <p:nvSpPr>
          <p:cNvPr id="216" name="PlaceHolder 4"/>
          <p:cNvSpPr>
            <a:spLocks noGrp="1"/>
          </p:cNvSpPr>
          <p:nvPr>
            <p:ph type="dt" idx="16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&lt;дата/время&gt;</a:t>
            </a:r>
          </a:p>
        </p:txBody>
      </p:sp>
      <p:sp>
        <p:nvSpPr>
          <p:cNvPr id="217" name="PlaceHolder 5"/>
          <p:cNvSpPr>
            <a:spLocks noGrp="1"/>
          </p:cNvSpPr>
          <p:nvPr>
            <p:ph type="ftr" idx="17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</a:p>
        </p:txBody>
      </p:sp>
      <p:sp>
        <p:nvSpPr>
          <p:cNvPr id="218" name="PlaceHolder 6"/>
          <p:cNvSpPr>
            <a:spLocks noGrp="1"/>
          </p:cNvSpPr>
          <p:nvPr>
            <p:ph type="sldNum" idx="18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05D833A-3A76-424D-9E23-95A085606F90}" type="slidenum"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ru-RU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PlaceHolder 3"/>
          <p:cNvSpPr>
            <a:spLocks noGrp="1"/>
          </p:cNvSpPr>
          <p:nvPr>
            <p:ph type="sldNum" idx="4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94733D3B-1B97-4553-9301-AED8B186ACF4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1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0" name="PlaceHolder 3"/>
          <p:cNvSpPr>
            <a:spLocks noGrp="1"/>
          </p:cNvSpPr>
          <p:nvPr>
            <p:ph type="sldNum" idx="4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3DCB8300-075C-4BE2-871C-884D32E34A75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pPr indent="0" algn="r">
              <a:buNone/>
            </a:pPr>
            <a:fld id="{905D833A-3A76-424D-9E23-95A085606F90}" type="slidenum">
              <a:rPr lang="ru-RU" sz="1400" b="0" strike="noStrike" spc="-1" smtClean="0">
                <a:solidFill>
                  <a:srgbClr val="000000"/>
                </a:solidFill>
                <a:latin typeface="Times New Roman"/>
              </a:rPr>
              <a:t>39</a:t>
            </a:fld>
            <a:endParaRPr lang="ru-RU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52501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pPr indent="0" algn="r">
              <a:buNone/>
            </a:pPr>
            <a:fld id="{905D833A-3A76-424D-9E23-95A085606F90}" type="slidenum">
              <a:rPr lang="ru-RU" sz="1400" b="0" strike="noStrike" spc="-1" smtClean="0">
                <a:solidFill>
                  <a:srgbClr val="000000"/>
                </a:solidFill>
                <a:latin typeface="Times New Roman"/>
              </a:rPr>
              <a:t>40</a:t>
            </a:fld>
            <a:endParaRPr lang="ru-RU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06593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PlaceHolder 3"/>
          <p:cNvSpPr>
            <a:spLocks noGrp="1"/>
          </p:cNvSpPr>
          <p:nvPr>
            <p:ph type="sldNum" idx="5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8C6E75C2-BEF2-40A4-98EF-493F07145E6A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74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0C9AF48-02CF-4E49-98DA-2E33A01D4AB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CD31278-9065-4B70-8055-A184C2A3A65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10BB622-F237-422E-880E-D7EBD0E3800C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8B1555F-5405-4186-96D9-F99CCBE4A6A9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21524B6-1D90-4C31-9EE3-CFED1CA920D5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8D752F9-9FB8-421C-90C0-53D33B8385E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29303E52-296C-40A4-A035-38CB3E45A85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00655D9-8D87-4AB9-B665-5F26A3EA683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3781121-EE6D-4404-9F2D-2D4C3EEDD01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2F7DB18-F501-4156-8942-396D2A7D748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FA797C3-98AF-4682-AE04-536A0BC8AAF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648944F-5C8D-4B66-BDD4-6F920E4026E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B44EA91-E098-4B8B-858B-8F27592A89A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C6F14E0-3A57-4798-A2B2-23DCC04EC37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2D46FB0D-7CD8-4DFE-B40D-1F7DB6D2E2F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174B276-F800-40B7-AB65-B0BB5F31934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A20C4B8-9824-4523-B5FD-D11E06C4A42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Картинка на пол слайда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22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863913D5-5160-4196-9501-FE680A2112B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2449364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Картинка во весь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65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1.7 Обзор реляционных баз данных для веб-проекта на Java. Транзакции. Принципы ACID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Рисунок 32">
            <a:extLst>
              <a:ext uri="{FF2B5EF4-FFF2-40B4-BE49-F238E27FC236}">
                <a16:creationId xmlns:a16="http://schemas.microsoft.com/office/drawing/2014/main" id="{5E804858-FC02-43A8-AF04-01A1D76243F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3567" y="1359219"/>
            <a:ext cx="11064868" cy="4548662"/>
          </a:xfrm>
          <a:prstGeom prst="roundRect">
            <a:avLst>
              <a:gd name="adj" fmla="val 1381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14934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екстовый контен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65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1.7 Обзор реляционных баз данных для веб-проекта на Java. Транзакции. Принципы ACID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AEBBBAAE-958B-44F4-A07A-B9F6D5098862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10524808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8" name="Текст 34">
            <a:extLst>
              <a:ext uri="{FF2B5EF4-FFF2-40B4-BE49-F238E27FC236}">
                <a16:creationId xmlns:a16="http://schemas.microsoft.com/office/drawing/2014/main" id="{20C5C352-63D6-4117-AB46-374709A9CA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976" y="1359219"/>
            <a:ext cx="10515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8984516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5CF43993-7328-46D8-A208-DD03001D4A94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5EDAFB86-E2DD-4797-BC50-F451509E14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394279" y="6252368"/>
            <a:ext cx="433936" cy="261143"/>
          </a:xfrm>
        </p:spPr>
        <p:txBody>
          <a:bodyPr/>
          <a:lstStyle>
            <a:lvl1pPr>
              <a:defRPr sz="800"/>
            </a:lvl1pPr>
          </a:lstStyle>
          <a:p>
            <a:r>
              <a:rPr lang="ru-RU"/>
              <a:t>65</a:t>
            </a:r>
            <a:endParaRPr lang="ru-RU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BB90EDBA-D1E5-4F4C-B108-5C0E05B24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249" y="6252368"/>
            <a:ext cx="7433714" cy="261143"/>
          </a:xfrm>
        </p:spPr>
        <p:txBody>
          <a:bodyPr/>
          <a:lstStyle>
            <a:lvl1pPr algn="l">
              <a:defRPr sz="800">
                <a:latin typeface="+mj-lt"/>
              </a:defRPr>
            </a:lvl1pPr>
          </a:lstStyle>
          <a:p>
            <a:r>
              <a:rPr lang="ru-RU"/>
              <a:t>1.7 Обзор реляционных баз данных для веб-проекта на Java. Транзакции. Принципы ACID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05A78B95-AACA-4669-893C-88EC324C7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343" y="6252368"/>
            <a:ext cx="433936" cy="261143"/>
          </a:xfr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fld id="{38B80C3A-AF8D-49A7-8294-52D1B836817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215B9B91-4F6A-434A-AF5D-7B4D681838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248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06F5E884-4E86-47ED-9EE4-4071F28657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48" y="2267104"/>
            <a:ext cx="4927600" cy="338439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0" name="Текст 34">
            <a:extLst>
              <a:ext uri="{FF2B5EF4-FFF2-40B4-BE49-F238E27FC236}">
                <a16:creationId xmlns:a16="http://schemas.microsoft.com/office/drawing/2014/main" id="{0474CE74-5E93-4421-8054-1E89F4D507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5719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:a16="http://schemas.microsoft.com/office/drawing/2014/main" id="{BEE3F3D4-8D3C-4CFF-9DB8-7270CBD8F6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5719" y="2267104"/>
            <a:ext cx="4927600" cy="338439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0663035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 плаш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65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1.7 Обзор реляционных баз данных для веб-проекта на Java. Транзакции. Принципы ACID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8" name="Текст 34">
            <a:extLst>
              <a:ext uri="{FF2B5EF4-FFF2-40B4-BE49-F238E27FC236}">
                <a16:creationId xmlns:a16="http://schemas.microsoft.com/office/drawing/2014/main" id="{F06FA5CD-4BED-47CC-922F-13618E7167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525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19" name="Текст 34">
            <a:extLst>
              <a:ext uri="{FF2B5EF4-FFF2-40B4-BE49-F238E27FC236}">
                <a16:creationId xmlns:a16="http://schemas.microsoft.com/office/drawing/2014/main" id="{20D000B8-D575-4A39-806D-AA3436AF85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525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0" name="Текст 34">
            <a:extLst>
              <a:ext uri="{FF2B5EF4-FFF2-40B4-BE49-F238E27FC236}">
                <a16:creationId xmlns:a16="http://schemas.microsoft.com/office/drawing/2014/main" id="{DA78353C-D8AA-4879-B50D-29BF3DDE8F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707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5F42DF02-4158-411C-9E28-C3359C2E6E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07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id="{266143FD-0557-4617-9355-8A170E27CA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1889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156B25A4-FE2F-48DF-A0E9-C41E547686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1889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5" name="Текст 34">
            <a:extLst>
              <a:ext uri="{FF2B5EF4-FFF2-40B4-BE49-F238E27FC236}">
                <a16:creationId xmlns:a16="http://schemas.microsoft.com/office/drawing/2014/main" id="{7D42E90E-58D9-47A1-9E2F-F26DFBCCDA4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525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6" name="Текст 34">
            <a:extLst>
              <a:ext uri="{FF2B5EF4-FFF2-40B4-BE49-F238E27FC236}">
                <a16:creationId xmlns:a16="http://schemas.microsoft.com/office/drawing/2014/main" id="{D6AE3055-8C73-43CD-A953-21E01D7954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525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7" name="Текст 34">
            <a:extLst>
              <a:ext uri="{FF2B5EF4-FFF2-40B4-BE49-F238E27FC236}">
                <a16:creationId xmlns:a16="http://schemas.microsoft.com/office/drawing/2014/main" id="{8A7A2913-B393-4CF3-BEF6-A1218332E9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3707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8" name="Текст 34">
            <a:extLst>
              <a:ext uri="{FF2B5EF4-FFF2-40B4-BE49-F238E27FC236}">
                <a16:creationId xmlns:a16="http://schemas.microsoft.com/office/drawing/2014/main" id="{8253AA83-4869-4860-B553-8FEF535181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3707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54EA26DE-AA29-4116-A15D-0A2A07AB7DC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1889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4EA0B05A-9E7B-4A35-B920-D753B281EC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1889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4007661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93381F3-0CDD-474C-807F-34A6DAAD597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56916D4C-3727-498A-AE74-E2BBAEB94935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FC19314F-A000-4484-AE02-E8776EB23C5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58D8D5FE-6AB5-4E93-8D9A-73BEAC9FDF2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659C73D7-4691-4D97-AA87-5ED674C176C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7A18712D-99D3-4EA2-8BAF-5D0AE74B511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137003F6-BF08-47E0-ACC4-794BEA1E8A2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558D5064-3992-45B9-B901-01BEDD83C39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0436A613-B8AA-4166-A887-49B9F0CB71E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69D2EBD3-980C-4F55-B97E-90850CE93B4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E7FF6E61-02A6-4410-8C56-B49A7BA130A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14B76D1-431A-4B4A-A629-BD3C5B164CE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C7E8E51A-AFA3-4971-8556-EFC5E881317F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84BED054-1E87-46CF-8F70-464EA749C49A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B8DC5D05-6481-40ED-AB1D-1EA8B171A00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6194D622-4942-46F7-8E5B-C60B0ABBDA8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73BB23CE-594C-4003-A3B6-77579CA778C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1F0A6FF9-E3FB-4AEA-91DB-4C1034C557E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9FFEE90E-73B6-4534-ADE9-75325529950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3EB8E93C-C1F4-44C4-8351-AFEF8851143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F006E8E1-41B8-4E2C-82E1-5F98717C10F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C983F296-A6ED-4856-B989-9BFE9A19D1C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B02921E-8061-47C9-BFA9-3DAFAFE11E8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5AB86F49-B21D-4D79-A59F-94D7313C5CE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AFA5DB81-CD5E-4867-AB77-9BD2FC90D21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7D1F666D-41E8-4A49-940A-F8A6A48F7573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D29F7C90-0576-48DA-A967-02284AAFE25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261B87B-3A24-4C2A-88AB-B5A6220ADD4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B02DC56-A4B4-4E5C-9543-B52B8FB0653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97EB3E2-8CF2-49E0-B8FA-8F7849149DA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CA819E1-BFB5-437B-B1C4-201306CCDE9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/>
          <p:nvPr/>
        </p:nvSpPr>
        <p:spPr>
          <a:xfrm>
            <a:off x="231120" y="243720"/>
            <a:ext cx="11723760" cy="6377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ru-RU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231120" y="243720"/>
            <a:ext cx="11723760" cy="6377040"/>
          </a:xfrm>
          <a:prstGeom prst="rect">
            <a:avLst/>
          </a:prstGeom>
          <a:solidFill>
            <a:srgbClr val="0070C0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ru-RU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cxnSp>
        <p:nvCxnSpPr>
          <p:cNvPr id="2" name="Straight Connector 7"/>
          <p:cNvCxnSpPr/>
          <p:nvPr/>
        </p:nvCxnSpPr>
        <p:spPr>
          <a:xfrm>
            <a:off x="1978560" y="3733560"/>
            <a:ext cx="8230320" cy="720"/>
          </a:xfrm>
          <a:prstGeom prst="straightConnector1">
            <a:avLst/>
          </a:prstGeom>
          <a:ln w="0">
            <a:solidFill>
              <a:srgbClr val="FFFFFF"/>
            </a:solidFill>
          </a:ln>
        </p:spPr>
      </p:cxnSp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143000" y="609480"/>
            <a:ext cx="9874800" cy="13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4" name="PlaceHolder 2"/>
          <p:cNvSpPr>
            <a:spLocks noGrp="1"/>
          </p:cNvSpPr>
          <p:nvPr>
            <p:ph type="ftr" idx="1"/>
          </p:nvPr>
        </p:nvSpPr>
        <p:spPr>
          <a:xfrm>
            <a:off x="3949200" y="6223680"/>
            <a:ext cx="47170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chemeClr val="accent1"/>
                </a:solidFill>
                <a:latin typeface="Corbe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200" b="0" strike="noStrike" spc="-1">
                <a:solidFill>
                  <a:schemeClr val="accent1"/>
                </a:solidFill>
                <a:latin typeface="Corbel"/>
              </a:rPr>
              <a:t>&lt;нижний колонтитул&gt;</a:t>
            </a:r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sldNum" idx="2"/>
          </p:nvPr>
        </p:nvSpPr>
        <p:spPr>
          <a:xfrm>
            <a:off x="9329400" y="6223680"/>
            <a:ext cx="170532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accent1"/>
                </a:solidFill>
                <a:latin typeface="Corbe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A4BE631B-BE75-470B-90AC-C2F45AC6E640}" type="slidenum">
              <a:rPr lang="en-US" sz="1200" b="0" strike="noStrike" spc="-1">
                <a:solidFill>
                  <a:schemeClr val="accent1"/>
                </a:solidFill>
                <a:latin typeface="Corbel"/>
              </a:rPr>
              <a:t>‹#›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4"/>
          <p:cNvSpPr>
            <a:spLocks noGrp="1"/>
          </p:cNvSpPr>
          <p:nvPr>
            <p:ph type="dt" idx="3"/>
          </p:nvPr>
        </p:nvSpPr>
        <p:spPr>
          <a:xfrm>
            <a:off x="1143000" y="6223680"/>
            <a:ext cx="2328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&lt;дата/время&gt;</a:t>
            </a:r>
          </a:p>
        </p:txBody>
      </p:sp>
      <p:sp>
        <p:nvSpPr>
          <p:cNvPr id="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000000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6"/>
          <p:cNvSpPr/>
          <p:nvPr/>
        </p:nvSpPr>
        <p:spPr>
          <a:xfrm>
            <a:off x="231120" y="243720"/>
            <a:ext cx="11723760" cy="6377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ru-RU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5" name="PlaceHolder 1"/>
          <p:cNvSpPr>
            <a:spLocks noGrp="1"/>
          </p:cNvSpPr>
          <p:nvPr>
            <p:ph type="ftr" idx="4"/>
          </p:nvPr>
        </p:nvSpPr>
        <p:spPr>
          <a:xfrm>
            <a:off x="3949200" y="6223680"/>
            <a:ext cx="47170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chemeClr val="accent1"/>
                </a:solidFill>
                <a:latin typeface="Corbe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200" b="0" strike="noStrike" spc="-1">
                <a:solidFill>
                  <a:schemeClr val="accent1"/>
                </a:solidFill>
                <a:latin typeface="Corbel"/>
              </a:rPr>
              <a:t>&lt;нижний колонтитул&gt;</a:t>
            </a:r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ldNum" idx="5"/>
          </p:nvPr>
        </p:nvSpPr>
        <p:spPr>
          <a:xfrm>
            <a:off x="9329400" y="6223680"/>
            <a:ext cx="170532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accent1"/>
                </a:solidFill>
                <a:latin typeface="Corbe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BFE770EB-E2AA-4A59-8FB4-066D7E58538E}" type="slidenum">
              <a:rPr lang="en-US" sz="1200" b="0" strike="noStrike" spc="-1">
                <a:solidFill>
                  <a:schemeClr val="accent1"/>
                </a:solidFill>
                <a:latin typeface="Corbel"/>
              </a:rPr>
              <a:t>‹#›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dt" idx="6"/>
          </p:nvPr>
        </p:nvSpPr>
        <p:spPr>
          <a:xfrm>
            <a:off x="1143000" y="6223680"/>
            <a:ext cx="2328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&lt;дата/время&gt;</a:t>
            </a:r>
          </a:p>
        </p:txBody>
      </p:sp>
      <p:sp>
        <p:nvSpPr>
          <p:cNvPr id="48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4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000000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714" r:id="rId13"/>
    <p:sldLayoutId id="2147483715" r:id="rId14"/>
    <p:sldLayoutId id="2147483716" r:id="rId15"/>
    <p:sldLayoutId id="2147483717" r:id="rId16"/>
    <p:sldLayoutId id="214748371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6"/>
          <p:cNvSpPr/>
          <p:nvPr/>
        </p:nvSpPr>
        <p:spPr>
          <a:xfrm>
            <a:off x="231120" y="243720"/>
            <a:ext cx="11723760" cy="6377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ru-RU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7" name="PlaceHolder 1"/>
          <p:cNvSpPr>
            <a:spLocks noGrp="1"/>
          </p:cNvSpPr>
          <p:nvPr>
            <p:ph type="ftr" idx="7"/>
          </p:nvPr>
        </p:nvSpPr>
        <p:spPr>
          <a:xfrm>
            <a:off x="3949200" y="6223680"/>
            <a:ext cx="47170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chemeClr val="accent1"/>
                </a:solidFill>
                <a:latin typeface="Corbe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200" b="0" strike="noStrike" spc="-1">
                <a:solidFill>
                  <a:schemeClr val="accent1"/>
                </a:solidFill>
                <a:latin typeface="Corbel"/>
              </a:rPr>
              <a:t>&lt;нижний колонтитул&gt;</a:t>
            </a:r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ldNum" idx="8"/>
          </p:nvPr>
        </p:nvSpPr>
        <p:spPr>
          <a:xfrm>
            <a:off x="9329400" y="6223680"/>
            <a:ext cx="170532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accent1"/>
                </a:solidFill>
                <a:latin typeface="Corbe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C097EB09-0858-4687-9983-6A11F669169F}" type="slidenum">
              <a:rPr lang="en-US" sz="1200" b="0" strike="noStrike" spc="-1">
                <a:solidFill>
                  <a:schemeClr val="accent1"/>
                </a:solidFill>
                <a:latin typeface="Corbel"/>
              </a:rPr>
              <a:t>‹#›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dt" idx="9"/>
          </p:nvPr>
        </p:nvSpPr>
        <p:spPr>
          <a:xfrm>
            <a:off x="1143000" y="6223680"/>
            <a:ext cx="2328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&lt;дата/время&gt;</a:t>
            </a:r>
          </a:p>
        </p:txBody>
      </p:sp>
      <p:sp>
        <p:nvSpPr>
          <p:cNvPr id="90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000000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 6"/>
          <p:cNvSpPr/>
          <p:nvPr/>
        </p:nvSpPr>
        <p:spPr>
          <a:xfrm>
            <a:off x="231120" y="243720"/>
            <a:ext cx="11723760" cy="6377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ru-RU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1" name="Rectangle 6"/>
          <p:cNvSpPr/>
          <p:nvPr/>
        </p:nvSpPr>
        <p:spPr>
          <a:xfrm>
            <a:off x="231120" y="243720"/>
            <a:ext cx="11723760" cy="6377040"/>
          </a:xfrm>
          <a:prstGeom prst="rect">
            <a:avLst/>
          </a:prstGeom>
          <a:solidFill>
            <a:schemeClr val="accent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ru-RU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2" name="PlaceHolder 1"/>
          <p:cNvSpPr>
            <a:spLocks noGrp="1"/>
          </p:cNvSpPr>
          <p:nvPr>
            <p:ph type="ftr" idx="13"/>
          </p:nvPr>
        </p:nvSpPr>
        <p:spPr>
          <a:xfrm>
            <a:off x="3949200" y="6223680"/>
            <a:ext cx="47170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chemeClr val="accent1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200" b="0" strike="noStrike" spc="-1">
                <a:solidFill>
                  <a:schemeClr val="accent1"/>
                </a:solidFill>
                <a:latin typeface="Times New Roman"/>
              </a:rPr>
              <a:t>&lt;нижний колонтитул&gt;</a:t>
            </a:r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sldNum" idx="14"/>
          </p:nvPr>
        </p:nvSpPr>
        <p:spPr>
          <a:xfrm>
            <a:off x="9329400" y="6223680"/>
            <a:ext cx="170532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accent1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05E44727-03AA-4927-B6D8-6471A72EBD46}" type="slidenum">
              <a:rPr lang="en-US" sz="1200" b="0" strike="noStrike" spc="-1">
                <a:solidFill>
                  <a:schemeClr val="accent1"/>
                </a:solidFill>
                <a:latin typeface="Times New Roman"/>
              </a:rPr>
              <a:t>‹#›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dt" idx="15"/>
          </p:nvPr>
        </p:nvSpPr>
        <p:spPr>
          <a:xfrm>
            <a:off x="1143000" y="6223680"/>
            <a:ext cx="2328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&lt;дата/время&gt;</a:t>
            </a:r>
          </a:p>
        </p:txBody>
      </p:sp>
      <p:sp>
        <p:nvSpPr>
          <p:cNvPr id="17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17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000000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hyperlink" Target="https://discordapp.com/users/@allyonz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.me/Allyonzy" TargetMode="External"/><Relationship Id="rId5" Type="http://schemas.openxmlformats.org/officeDocument/2006/relationships/hyperlink" Target="mailto:yelena.korneeva@ya.ru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b-engines.com/en/ranking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ed9.com/database-popularity-ranking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adviser.ru/index.php/%D0%9F%D1%80%D0%BE%D0%B4%D1%83%D0%BA%D1%82:Arenadata_QuickMarts_(ADQM)" TargetMode="External"/><Relationship Id="rId13" Type="http://schemas.openxmlformats.org/officeDocument/2006/relationships/hyperlink" Target="https://www.tadviser.ru/index.php/%D0%9F%D1%80%D0%BE%D0%B4%D1%83%D0%BA%D1%82:Platform_V_DataGrid" TargetMode="External"/><Relationship Id="rId18" Type="http://schemas.openxmlformats.org/officeDocument/2006/relationships/hyperlink" Target="https://www.tadviser.ru/index.php/%D0%9F%D1%80%D0%BE%D0%B4%D1%83%D0%BA%D1%82:Mail.Ru_S3_%D0%9E%D0%B1%D0%BB%D0%B0%D1%87%D0%BD%D0%BE%D0%B5_%D0%BE%D0%B1%D1%8A%D0%B5%D0%BA%D1%82%D0%BD%D0%BE%D0%B5_%D1%85%D1%80%D0%B0%D0%BD%D0%B8%D0%BB%D0%B8%D1%89%D0%B5_(Cloud_Storage)" TargetMode="External"/><Relationship Id="rId3" Type="http://schemas.openxmlformats.org/officeDocument/2006/relationships/hyperlink" Target="https://www.tadviser.ru/index.php/Postgres_Professional" TargetMode="External"/><Relationship Id="rId21" Type="http://schemas.openxmlformats.org/officeDocument/2006/relationships/hyperlink" Target="https://www.tadviser.ru/index.php/%D0%9A%D0%BE%D0%BC%D0%BF%D0%B0%D0%BD%D0%B8%D1%8F:%D0%A2%D0%B0%D0%BD%D1%82%D0%BE%D1%80_%D0%9B%D0%B0%D0%B1%D1%81_(Tantor_Labs)" TargetMode="External"/><Relationship Id="rId7" Type="http://schemas.openxmlformats.org/officeDocument/2006/relationships/hyperlink" Target="https://www.tadviser.ru/index.php/%D0%9F%D1%80%D0%BE%D0%B4%D1%83%D0%BA%D1%82:ADB_-_Arenadata_DB" TargetMode="External"/><Relationship Id="rId12" Type="http://schemas.openxmlformats.org/officeDocument/2006/relationships/hyperlink" Target="https://www.tadviser.ru/index.php/%D0%9F%D1%80%D0%BE%D0%B4%D1%83%D0%BA%D1%82:%D0%A1%D0%B1%D0%B5%D1%80%D0%A2%D0%B5%D1%85:_Platform_V_Pangolin" TargetMode="External"/><Relationship Id="rId17" Type="http://schemas.openxmlformats.org/officeDocument/2006/relationships/hyperlink" Target="https://www.tadviser.ru/index.php/%D0%9F%D1%80%D0%BE%D0%B4%D1%83%D0%BA%D1%82:VK_Data_Platform" TargetMode="External"/><Relationship Id="rId2" Type="http://schemas.openxmlformats.org/officeDocument/2006/relationships/hyperlink" Target="https://www.tadviser.ru/index.php/%D0%9D%D0%94%D0%A1" TargetMode="External"/><Relationship Id="rId16" Type="http://schemas.openxmlformats.org/officeDocument/2006/relationships/hyperlink" Target="https://www.tadviser.ru/index.php/%D0%9F%D1%80%D0%BE%D0%B4%D1%83%D0%BA%D1%82:Tarantool_Column_Store" TargetMode="External"/><Relationship Id="rId20" Type="http://schemas.openxmlformats.org/officeDocument/2006/relationships/hyperlink" Target="https://www.tadviser.ru/index.php/%D0%9F%D1%80%D0%BE%D0%B4%D1%83%D0%BA%D1%82:Diasoft_Digital_Q.Database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www.tadviser.ru/index.php/%D0%9F%D1%80%D0%BE%D0%B4%D1%83%D0%BA%D1%82:ADH_-_Arenadata_Hadoop" TargetMode="External"/><Relationship Id="rId11" Type="http://schemas.openxmlformats.org/officeDocument/2006/relationships/hyperlink" Target="https://www.tadviser.ru/index.php/%D0%9A%D0%BE%D0%BC%D0%BF%D0%B0%D0%BD%D0%B8%D1%8F:%D0%A1%D0%B1%D0%B5%D1%80%D0%B1%D0%B0%D0%BD%D0%BA-%D0%A2%D0%B5%D1%85%D0%BD%D0%BE%D0%BB%D0%BE%D0%B3%D0%B8%D0%B8_(%D0%A1%D0%B1%D0%B5%D1%80%D0%A2%D0%B5%D1%85)" TargetMode="External"/><Relationship Id="rId24" Type="http://schemas.openxmlformats.org/officeDocument/2006/relationships/hyperlink" Target="https://www.tadviser.ru/index.php/%D0%A1%D1%82%D0%B0%D1%82%D1%8C%D1%8F:%D0%A0%D0%BE%D1%81%D1%81%D0%B8%D0%B9%D1%81%D0%BA%D0%B8%D0%B9_%D1%80%D1%8B%D0%BD%D0%BE%D0%BA_%D0%A1%D0%A3%D0%91%D0%94:_%D0%B4%D0%BE%D1%81%D1%82%D0%B8%D0%B6%D0%B5%D0%BD%D0%B8%D1%8F%2C_%D0%B4%D1%80%D0%B0%D0%B9%D0%B2%D0%B5%D1%80%D1%8B_%D0%B8_%D0%BF%D0%B5%D1%80%D1%81%D0%BF%D0%B5%D0%BA%D1%82%D0%B8%D0%B2%D1%8B._%D0%9E%D0%B1%D0%B7%D0%BE%D1%80_TAdviser_2024" TargetMode="External"/><Relationship Id="rId5" Type="http://schemas.openxmlformats.org/officeDocument/2006/relationships/hyperlink" Target="https://www.tadviser.ru/index.php/%D0%9A%D0%BE%D0%BC%D0%BF%D0%B0%D0%BD%D0%B8%D1%8F:Arenadata_(%D0%90%D1%80%D0%B5%D0%BD%D0%B0%D0%B4%D0%B0%D1%82%D0%B0_%D0%A1%D0%BE%D1%84%D1%82%D0%B2%D0%B5%D1%80)" TargetMode="External"/><Relationship Id="rId15" Type="http://schemas.openxmlformats.org/officeDocument/2006/relationships/hyperlink" Target="https://www.tadviser.ru/index.php/%D0%9F%D1%80%D0%BE%D0%B4%D1%83%D0%BA%D1%82:Tarantool_%D0%9F%D0%BB%D0%B0%D1%82%D1%84%D0%BE%D1%80%D0%BC%D0%B0_in%E2%80%91memory_%D0%B2%D1%8B%D1%87%D0%B8%D1%81%D0%BB%D0%B5%D0%BD%D0%B8%D0%B9" TargetMode="External"/><Relationship Id="rId23" Type="http://schemas.openxmlformats.org/officeDocument/2006/relationships/hyperlink" Target="https://www.tadviser.ru/index.php/%D0%9F%D1%80%D0%BE%D0%B4%D1%83%D0%BA%D1%82:Tantor_%D0%A1%D0%A3%D0%91%D0%94" TargetMode="External"/><Relationship Id="rId10" Type="http://schemas.openxmlformats.org/officeDocument/2006/relationships/hyperlink" Target="https://www.tadviser.ru/index.php/%D0%9F%D1%80%D0%BE%D0%B4%D1%83%D0%BA%D1%82:Picodata_%D0%A1%D0%A3%D0%91%D0%94" TargetMode="External"/><Relationship Id="rId19" Type="http://schemas.openxmlformats.org/officeDocument/2006/relationships/hyperlink" Target="https://www.tadviser.ru/index.php/%D0%9A%D0%BE%D0%BC%D0%BF%D0%B0%D0%BD%D0%B8%D1%8F:%D0%94%D0%B8%D0%B0%D1%81%D0%BE%D1%84%D1%82_(Diasoft)" TargetMode="External"/><Relationship Id="rId4" Type="http://schemas.openxmlformats.org/officeDocument/2006/relationships/hyperlink" Target="https://www.tadviser.ru/index.php/%D0%9F%D1%80%D0%BE%D0%B4%D1%83%D0%BA%D1%82:Postgres_Pro_%D0%A1%D0%A3%D0%91%D0%94" TargetMode="External"/><Relationship Id="rId9" Type="http://schemas.openxmlformats.org/officeDocument/2006/relationships/hyperlink" Target="https://www.tadviser.ru/index.php/%D0%9F%D1%80%D0%BE%D0%B4%D1%83%D0%BA%D1%82:Arenadata_Postgres_(ADPG)" TargetMode="External"/><Relationship Id="rId14" Type="http://schemas.openxmlformats.org/officeDocument/2006/relationships/hyperlink" Target="https://www.tadviser.ru/index.php/%D0%9A%D0%BE%D0%BC%D0%BF%D0%B0%D0%BD%D0%B8%D1%8F:VK_Tech_(%D1%80%D0%B0%D0%BD%D0%B5%D0%B5_VK_%D0%A6%D0%B8%D1%84%D1%80%D0%BE%D0%B2%D1%8B%D0%B5_%D1%82%D0%B5%D1%85%D0%BD%D0%BE%D0%BB%D0%BE%D0%B3%D0%B8%D0%B8,_%D0%92%D0%9A_%D0%A6%D0%B8%D1%84%D1%80%D0%BE%D0%B2%D1%8B%D0%B5_%D1%82%D0%B5%D1%85%D0%BD%D0%BE%D0%BB%D0%BE%D0%B3%D0%B8%D0%B8_%D0%B8_Mail.ru_%D0%A6%D0%B8%D1%84%D1%80%D0%BE%D0%B2%D1%8B%D0%B5_%D1%82%D0%B5%D1%85%D0%BD%D0%BE%D0%BB%D0%BE%D0%B3%D0%B8%D0%B8)" TargetMode="External"/><Relationship Id="rId22" Type="http://schemas.openxmlformats.org/officeDocument/2006/relationships/hyperlink" Target="https://www.tadviser.ru/index.php/%D0%9A%D0%BE%D0%BC%D0%BF%D0%B0%D0%BD%D0%B8%D1%8F:%D0%90%D1%81%D1%82%D1%80%D0%B0_%D0%93%D1%80%D1%83%D0%BF%D0%BF%D0%B0_%D0%BA%D0%BE%D0%BC%D0%BF%D0%B0%D0%BD%D0%B8%D0%B9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tadviser.ru/index.php/%D0%A1%D1%82%D0%B0%D1%82%D1%8C%D1%8F:%D0%A0%D0%BE%D1%81%D1%81%D0%B8%D0%B9%D1%81%D0%BA%D0%B8%D0%B9_%D1%80%D1%8B%D0%BD%D0%BE%D0%BA_%D0%A1%D0%A3%D0%91%D0%94:_%D0%B4%D0%BE%D1%81%D1%82%D0%B8%D0%B6%D0%B5%D0%BD%D0%B8%D1%8F%2C_%D0%B4%D1%80%D0%B0%D0%B9%D0%B2%D0%B5%D1%80%D1%8B_%D0%B8_%D0%BF%D0%B5%D1%80%D1%81%D0%BF%D0%B5%D0%BA%D1%82%D0%B8%D0%B2%D1%8B._%D0%9E%D0%B1%D0%B7%D0%BE%D1%80_TAdviser_2024" TargetMode="Externa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hecode.media/db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328792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tasciencedojo/datasets/blob/master/titanic.csv" TargetMode="Externa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loginom.ru/blog/missing?ysclid=m1aav7jwnt586247058" TargetMode="Externa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datalens.yandex/mbt6xud9c9ia9?tab=gA&amp;state=0227dd4b160" TargetMode="Externa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c1KOfVyP7DwyxPgYXbbNoJ7frGRtYH8P?usp=sharing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loginom.ru/userguide/processors/datamining/linear-regression/index.html" TargetMode="External"/><Relationship Id="rId2" Type="http://schemas.openxmlformats.org/officeDocument/2006/relationships/hyperlink" Target="https://wiki.loginom.ru/articles/hypotesis-testing.html?ysclid=m1k972mfrg112824903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colab.research.google.com/drive/1rWIY-H4AxxGbsChX0KAIlVFQJioYZwty?usp=sharing" TargetMode="External"/><Relationship Id="rId4" Type="http://schemas.openxmlformats.org/officeDocument/2006/relationships/hyperlink" Target="https://colab.research.google.com/drive/16KiFod0ZehOHRYoKOQb3tvSjzohjnEqX?usp=sharing" TargetMode="Externa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sycopg.org/docs/" TargetMode="External"/><Relationship Id="rId3" Type="http://schemas.openxmlformats.org/officeDocument/2006/relationships/hyperlink" Target="https://sqlzoo.net/wiki/SQL_Tutorial" TargetMode="External"/><Relationship Id="rId7" Type="http://schemas.openxmlformats.org/officeDocument/2006/relationships/hyperlink" Target="https://www.enterprisedb.com/downloads/postgres-postgresql-downloads" TargetMode="External"/><Relationship Id="rId2" Type="http://schemas.openxmlformats.org/officeDocument/2006/relationships/hyperlink" Target="https://sqliteonline.com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postgrespro.ru/education" TargetMode="External"/><Relationship Id="rId5" Type="http://schemas.openxmlformats.org/officeDocument/2006/relationships/hyperlink" Target="https://habr.com/ru/articles/564390/" TargetMode="External"/><Relationship Id="rId4" Type="http://schemas.openxmlformats.org/officeDocument/2006/relationships/hyperlink" Target="https://www.sql-ex.ru/" TargetMode="External"/><Relationship Id="rId9" Type="http://schemas.openxmlformats.org/officeDocument/2006/relationships/hyperlink" Target="https://habr.com/ru/companies/amvera/articles/754702/" TargetMode="Externa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hyperlink" Target="https://bigdataschool.ru/blog/3-ways-for-pyspark-app-to-read-data-from-kafka.html" TargetMode="External"/><Relationship Id="rId13" Type="http://schemas.openxmlformats.org/officeDocument/2006/relationships/hyperlink" Target="https://blog.skillfactory.ru/rukovodstvo-po-sqlalchemy-v-python/" TargetMode="External"/><Relationship Id="rId3" Type="http://schemas.openxmlformats.org/officeDocument/2006/relationships/hyperlink" Target="https://habr.com/ru/articles/738906/" TargetMode="External"/><Relationship Id="rId7" Type="http://schemas.openxmlformats.org/officeDocument/2006/relationships/hyperlink" Target="https://habr.com/ru/companies/neoflex/articles/686242/" TargetMode="External"/><Relationship Id="rId12" Type="http://schemas.openxmlformats.org/officeDocument/2006/relationships/hyperlink" Target="https://skillbox.ru/media/code/sqlalchemy-chto-eto-takoe-i-zachem-nuzhno/" TargetMode="External"/><Relationship Id="rId2" Type="http://schemas.openxmlformats.org/officeDocument/2006/relationships/hyperlink" Target="https://www.tutorialspoint.com/pyspark/index.htm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stepik.org/course/210272/promo" TargetMode="External"/><Relationship Id="rId11" Type="http://schemas.openxmlformats.org/officeDocument/2006/relationships/hyperlink" Target="https://habr.com/ru/companies/domclick/articles/581304/" TargetMode="External"/><Relationship Id="rId5" Type="http://schemas.openxmlformats.org/officeDocument/2006/relationships/hyperlink" Target="https://github.com/saleart-lesha/SOBD2023_Lab1/tree/main" TargetMode="External"/><Relationship Id="rId10" Type="http://schemas.openxmlformats.org/officeDocument/2006/relationships/hyperlink" Target="https://github.com/TanishkaMarrott/Building-a-Real-time-Data-Pipeline-with-Kafka-and-PySpark" TargetMode="External"/><Relationship Id="rId4" Type="http://schemas.openxmlformats.org/officeDocument/2006/relationships/hyperlink" Target="https://habr.com/ru/articles/708468/" TargetMode="External"/><Relationship Id="rId9" Type="http://schemas.openxmlformats.org/officeDocument/2006/relationships/hyperlink" Target="https://www.getorchestra.io/guides/apache-spark-python-api-pyspark-streaming-kafka-module" TargetMode="External"/><Relationship Id="rId14" Type="http://schemas.openxmlformats.org/officeDocument/2006/relationships/hyperlink" Target="https://github.com/ElenaPokhvashcheva/Skillbox_Postgresql_Psycopg2/blob/main/Skillbox_Postgresql_Psycopg2_notebook.ipynb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diagramLayout" Target="../diagrams/layout3.xml"/><Relationship Id="rId7" Type="http://schemas.openxmlformats.org/officeDocument/2006/relationships/image" Target="../media/image21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725400" y="2749680"/>
            <a:ext cx="10965240" cy="1586880"/>
          </a:xfrm>
          <a:prstGeom prst="rect">
            <a:avLst/>
          </a:prstGeom>
          <a:solidFill>
            <a:srgbClr val="0F6FC6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85000"/>
              </a:lnSpc>
              <a:buNone/>
              <a:tabLst>
                <a:tab pos="0" algn="l"/>
              </a:tabLst>
            </a:pPr>
            <a:r>
              <a:rPr lang="ru-RU" sz="5000" b="1" strike="noStrike" cap="all" spc="-1" dirty="0">
                <a:solidFill>
                  <a:srgbClr val="FFFFFF"/>
                </a:solidFill>
                <a:latin typeface="Times New Roman"/>
              </a:rPr>
              <a:t>анализ больших данных</a:t>
            </a:r>
            <a:endParaRPr lang="ru-RU" sz="5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TextBox 3"/>
          <p:cNvSpPr/>
          <p:nvPr/>
        </p:nvSpPr>
        <p:spPr>
          <a:xfrm>
            <a:off x="1144620" y="275054"/>
            <a:ext cx="101268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FFFFFF"/>
                </a:solidFill>
                <a:latin typeface="Times New Roman"/>
                <a:ea typeface="DejaVu Sans"/>
              </a:rPr>
              <a:t>ФГБОУ ВО «Тверской государственный технический университет»</a:t>
            </a:r>
            <a:endParaRPr lang="ru-RU" sz="2000" b="0" strike="noStrike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FFFFFF"/>
                </a:solidFill>
                <a:latin typeface="Times New Roman"/>
                <a:ea typeface="DejaVu Sans"/>
              </a:rPr>
              <a:t>Кафедра «Программное обеспечение»</a:t>
            </a:r>
            <a:endParaRPr lang="ru-RU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Прямоугольник 4"/>
          <p:cNvSpPr/>
          <p:nvPr/>
        </p:nvSpPr>
        <p:spPr>
          <a:xfrm>
            <a:off x="2404800" y="5381975"/>
            <a:ext cx="9285840" cy="118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ru-RU" sz="2400" b="0" strike="noStrike" spc="-1" dirty="0">
                <a:solidFill>
                  <a:srgbClr val="FFFFFF"/>
                </a:solidFill>
                <a:latin typeface="Times New Roman"/>
                <a:ea typeface="DejaVu Sans"/>
              </a:rPr>
              <a:t>Подготовила:</a:t>
            </a:r>
            <a:endParaRPr lang="ru-RU" sz="2400" b="0" strike="noStrike" spc="-1" dirty="0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ru-RU" sz="2400" b="0" strike="noStrike" spc="-1" dirty="0">
                <a:solidFill>
                  <a:srgbClr val="FFFFFF"/>
                </a:solidFill>
                <a:latin typeface="Times New Roman"/>
                <a:ea typeface="DejaVu Sans"/>
              </a:rPr>
              <a:t>Старший преподаватель кафедры ПО</a:t>
            </a:r>
            <a:endParaRPr lang="ru-RU" sz="2400" b="0" strike="noStrike" spc="-1" dirty="0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ru-RU" sz="2400" b="0" strike="noStrike" spc="-1" dirty="0">
                <a:solidFill>
                  <a:srgbClr val="FFFFFF"/>
                </a:solidFill>
                <a:latin typeface="Times New Roman"/>
                <a:ea typeface="DejaVu Sans"/>
              </a:rPr>
              <a:t>Корнеева Елена Игоревна</a:t>
            </a:r>
            <a:endParaRPr lang="ru-RU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22" name="Прямая соединительная линия 6"/>
          <p:cNvCxnSpPr/>
          <p:nvPr/>
        </p:nvCxnSpPr>
        <p:spPr>
          <a:xfrm>
            <a:off x="994680" y="2747160"/>
            <a:ext cx="10427400" cy="720"/>
          </a:xfrm>
          <a:prstGeom prst="straightConnector1">
            <a:avLst/>
          </a:prstGeom>
          <a:ln w="0">
            <a:solidFill>
              <a:srgbClr val="FFFFFF"/>
            </a:solidFill>
          </a:ln>
        </p:spPr>
      </p:cxnSp>
      <p:cxnSp>
        <p:nvCxnSpPr>
          <p:cNvPr id="223" name="Прямая соединительная линия 7"/>
          <p:cNvCxnSpPr/>
          <p:nvPr/>
        </p:nvCxnSpPr>
        <p:spPr>
          <a:xfrm>
            <a:off x="994680" y="5287680"/>
            <a:ext cx="10427400" cy="720"/>
          </a:xfrm>
          <a:prstGeom prst="straightConnector1">
            <a:avLst/>
          </a:prstGeom>
          <a:ln w="0">
            <a:solidFill>
              <a:srgbClr val="FFFFFF"/>
            </a:solidFill>
          </a:ln>
        </p:spPr>
      </p:cxnSp>
      <p:sp>
        <p:nvSpPr>
          <p:cNvPr id="225" name="Subtitle 2"/>
          <p:cNvSpPr/>
          <p:nvPr/>
        </p:nvSpPr>
        <p:spPr>
          <a:xfrm>
            <a:off x="725400" y="4422248"/>
            <a:ext cx="10695600" cy="86471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 fontScale="85000" lnSpcReduction="10000"/>
          </a:bodyPr>
          <a:lstStyle/>
          <a:p>
            <a:pPr algn="ctr">
              <a:lnSpc>
                <a:spcPct val="90000"/>
              </a:lnSpc>
              <a:spcBef>
                <a:spcPts val="1400"/>
              </a:spcBef>
              <a:tabLst>
                <a:tab pos="0" algn="l"/>
              </a:tabLst>
            </a:pPr>
            <a:r>
              <a:rPr lang="ru-RU" sz="2400" b="0" strike="noStrike" spc="-1" dirty="0">
                <a:solidFill>
                  <a:srgbClr val="FFFFFF"/>
                </a:solidFill>
                <a:latin typeface="Times New Roman"/>
                <a:ea typeface="DejaVu Sans"/>
              </a:rPr>
              <a:t>ДАННЫЕ. ВИДЫ ДАННЫХ. ОДНОМЕРНЫЙ И МНОГОМЕРНЫЙ АНАЛИЗ. OLAP-КУБ. </a:t>
            </a:r>
          </a:p>
          <a:p>
            <a:pPr algn="ctr">
              <a:lnSpc>
                <a:spcPct val="90000"/>
              </a:lnSpc>
              <a:spcBef>
                <a:spcPts val="1400"/>
              </a:spcBef>
              <a:tabLst>
                <a:tab pos="0" algn="l"/>
              </a:tabLst>
            </a:pPr>
            <a:r>
              <a:rPr lang="ru-RU" sz="2400" spc="-1" dirty="0">
                <a:solidFill>
                  <a:srgbClr val="FFFFFF"/>
                </a:solidFill>
                <a:latin typeface="Times New Roman"/>
                <a:ea typeface="DejaVu Sans"/>
              </a:rPr>
              <a:t>Лекция 1. 8</a:t>
            </a:r>
            <a:r>
              <a:rPr lang="en-US" sz="2400" b="0" strike="noStrike" spc="-1" dirty="0">
                <a:solidFill>
                  <a:srgbClr val="FFFFFF"/>
                </a:solidFill>
                <a:latin typeface="Times New Roman"/>
                <a:ea typeface="DejaVu Sans"/>
              </a:rPr>
              <a:t> </a:t>
            </a:r>
            <a:r>
              <a:rPr lang="ru-RU" sz="2400" b="0" strike="noStrike" spc="-1" dirty="0">
                <a:solidFill>
                  <a:srgbClr val="FFFFFF"/>
                </a:solidFill>
                <a:latin typeface="Times New Roman"/>
                <a:ea typeface="DejaVu Sans"/>
              </a:rPr>
              <a:t>семестр</a:t>
            </a:r>
            <a:endParaRPr lang="ru-RU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D651DA-32B9-4BBD-A9D4-79BF95E7E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266040"/>
            <a:ext cx="1895475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0274F5-4905-4F96-88B9-674828BF0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3182" y="438079"/>
            <a:ext cx="1325820" cy="13579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BF6CE13-A0F1-45C4-8411-2299E7D861FE}"/>
              </a:ext>
            </a:extLst>
          </p:cNvPr>
          <p:cNvSpPr txBox="1"/>
          <p:nvPr/>
        </p:nvSpPr>
        <p:spPr>
          <a:xfrm>
            <a:off x="338558" y="5554741"/>
            <a:ext cx="60940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yelena.korneeva@ya.ru</a:t>
            </a:r>
            <a:endParaRPr lang="en-US" sz="2000" dirty="0">
              <a:solidFill>
                <a:schemeClr val="accent6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https://t.me/Allyonzy</a:t>
            </a:r>
            <a:endParaRPr lang="ru-RU" sz="2000" dirty="0">
              <a:solidFill>
                <a:schemeClr val="accent6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0" i="0" dirty="0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https://discordapp.com/users</a:t>
            </a:r>
            <a:r>
              <a:rPr lang="en-US" sz="2000" dirty="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/@allyonz</a:t>
            </a:r>
            <a:r>
              <a:rPr lang="en-US" sz="2000" dirty="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1112880" y="3429000"/>
            <a:ext cx="9966240" cy="903966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Autofit/>
          </a:bodyPr>
          <a:lstStyle/>
          <a:p>
            <a:pPr indent="0" algn="ctr">
              <a:lnSpc>
                <a:spcPct val="85000"/>
              </a:lnSpc>
              <a:buNone/>
              <a:tabLst>
                <a:tab pos="0" algn="l"/>
              </a:tabLst>
            </a:pPr>
            <a:r>
              <a:rPr lang="ru-RU" sz="5400" b="0" strike="noStrike" cap="all" spc="-1" dirty="0">
                <a:solidFill>
                  <a:schemeClr val="accent1"/>
                </a:solidFill>
                <a:latin typeface="Times New Roman"/>
              </a:rPr>
              <a:t>данные. Виды данных</a:t>
            </a:r>
          </a:p>
        </p:txBody>
      </p:sp>
      <p:sp>
        <p:nvSpPr>
          <p:cNvPr id="355" name="PlaceHolder 2"/>
          <p:cNvSpPr>
            <a:spLocks noGrp="1"/>
          </p:cNvSpPr>
          <p:nvPr>
            <p:ph/>
          </p:nvPr>
        </p:nvSpPr>
        <p:spPr>
          <a:xfrm>
            <a:off x="1711740" y="4473837"/>
            <a:ext cx="8768520" cy="1608971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32000" indent="-324000" algn="just">
              <a:lnSpc>
                <a:spcPct val="90000"/>
              </a:lnSpc>
              <a:spcBef>
                <a:spcPts val="1400"/>
              </a:spcBef>
              <a:buClr>
                <a:srgbClr val="3891A7"/>
              </a:buClr>
              <a:buSzPct val="80000"/>
              <a:buFont typeface="Arial"/>
              <a:buChar char="•"/>
            </a:pPr>
            <a:r>
              <a:rPr lang="ru-RU" sz="2400" b="0" strike="noStrike" spc="-1" dirty="0">
                <a:latin typeface="Times New Roman"/>
              </a:rPr>
              <a:t>Большие данные. Виды данных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>
          <a:xfrm>
            <a:off x="9329400" y="6223680"/>
            <a:ext cx="170532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kern="1200" spc="-1">
                <a:solidFill>
                  <a:schemeClr val="accent1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EE5071A-AC01-48EA-B61B-0219F513CC89}" type="slidenum">
              <a:rPr lang="ru-RU" smtClean="0"/>
              <a:pPr/>
              <a:t>10</a:t>
            </a:fld>
            <a:endParaRPr/>
          </a:p>
        </p:txBody>
      </p:sp>
      <p:sp>
        <p:nvSpPr>
          <p:cNvPr id="6" name="PlaceHolder 1">
            <a:extLst>
              <a:ext uri="{FF2B5EF4-FFF2-40B4-BE49-F238E27FC236}">
                <a16:creationId xmlns:a16="http://schemas.microsoft.com/office/drawing/2014/main" id="{937388A7-414A-4A00-A685-C60DF66964C5}"/>
              </a:ext>
            </a:extLst>
          </p:cNvPr>
          <p:cNvSpPr txBox="1">
            <a:spLocks/>
          </p:cNvSpPr>
          <p:nvPr/>
        </p:nvSpPr>
        <p:spPr>
          <a:xfrm>
            <a:off x="3949199" y="6223680"/>
            <a:ext cx="4835985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АНАЛИЗ БОЛЬШИХ ДАННЫХ. ДАННЫЕ. ВИДЫ ДАННЫХ. ОДНОМЕРНЫЙ И МНОГОМЕРНЫЙ АНАЛИЗ. OLAP-КУБ</a:t>
            </a:r>
            <a:endParaRPr lang="ru-RU" dirty="0">
              <a:solidFill>
                <a:srgbClr val="000000"/>
              </a:solidFill>
            </a:endParaRPr>
          </a:p>
        </p:txBody>
      </p:sp>
      <p:pic>
        <p:nvPicPr>
          <p:cNvPr id="7170" name="Picture 2" descr="Picture background">
            <a:extLst>
              <a:ext uri="{FF2B5EF4-FFF2-40B4-BE49-F238E27FC236}">
                <a16:creationId xmlns:a16="http://schemas.microsoft.com/office/drawing/2014/main" id="{6CECDFCB-E1AF-4A06-990B-37CCF5D29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664" y="601674"/>
            <a:ext cx="3808672" cy="25988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636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F96562-2CE9-474A-A83C-5163F7A16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76" y="516427"/>
            <a:ext cx="10515600" cy="753982"/>
          </a:xfrm>
        </p:spPr>
        <p:txBody>
          <a:bodyPr>
            <a:noAutofit/>
          </a:bodyPr>
          <a:lstStyle/>
          <a:p>
            <a:r>
              <a:rPr lang="en-US" sz="2800" b="1" dirty="0"/>
              <a:t>Big Data</a:t>
            </a:r>
            <a:endParaRPr lang="ru-RU" sz="2800" b="1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2A38693-C11A-4934-9BB0-07913793A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11</a:t>
            </a:fld>
            <a:endParaRPr lang="ru-RU"/>
          </a:p>
        </p:txBody>
      </p:sp>
      <p:sp>
        <p:nvSpPr>
          <p:cNvPr id="13" name="Подзаголовок 12">
            <a:extLst>
              <a:ext uri="{FF2B5EF4-FFF2-40B4-BE49-F238E27FC236}">
                <a16:creationId xmlns:a16="http://schemas.microsoft.com/office/drawing/2014/main" id="{E1D01D3F-A9EE-41DC-B5CA-E0C98F37545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474976" y="1508076"/>
            <a:ext cx="7259324" cy="4600624"/>
          </a:xfrm>
        </p:spPr>
        <p:txBody>
          <a:bodyPr>
            <a:normAutofit fontScale="92500"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2200" b="1" dirty="0">
                <a:solidFill>
                  <a:srgbClr val="444444"/>
                </a:solidFill>
                <a:latin typeface="+mn-lt"/>
              </a:rPr>
              <a:t>Большие данные (англ. </a:t>
            </a:r>
            <a:r>
              <a:rPr lang="ru-RU" sz="2200" b="1" dirty="0" err="1">
                <a:solidFill>
                  <a:srgbClr val="444444"/>
                </a:solidFill>
                <a:latin typeface="+mn-lt"/>
              </a:rPr>
              <a:t>big</a:t>
            </a:r>
            <a:r>
              <a:rPr lang="ru-RU" sz="2200" b="1" dirty="0">
                <a:solidFill>
                  <a:srgbClr val="444444"/>
                </a:solidFill>
                <a:latin typeface="+mn-lt"/>
              </a:rPr>
              <a:t> </a:t>
            </a:r>
            <a:r>
              <a:rPr lang="ru-RU" sz="2200" b="1" dirty="0" err="1">
                <a:solidFill>
                  <a:srgbClr val="444444"/>
                </a:solidFill>
                <a:latin typeface="+mn-lt"/>
              </a:rPr>
              <a:t>data</a:t>
            </a:r>
            <a:r>
              <a:rPr lang="ru-RU" sz="2200" b="1" dirty="0">
                <a:solidFill>
                  <a:srgbClr val="444444"/>
                </a:solidFill>
                <a:latin typeface="+mn-lt"/>
              </a:rPr>
              <a:t>) </a:t>
            </a:r>
            <a:r>
              <a:rPr lang="ru-RU" sz="2200" dirty="0">
                <a:solidFill>
                  <a:srgbClr val="444444"/>
                </a:solidFill>
                <a:latin typeface="+mn-lt"/>
              </a:rPr>
              <a:t>— серия подходов, инструментов и методов обработки структурированных и не структурированных данных огромных объёмов для получения воспринимаемых человеком результатов.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ru-RU" sz="2000" b="1" i="1" dirty="0">
              <a:solidFill>
                <a:srgbClr val="444444"/>
              </a:solidFill>
              <a:latin typeface="+mn-lt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2000" b="1" i="1" dirty="0">
                <a:solidFill>
                  <a:srgbClr val="444444"/>
                </a:solidFill>
                <a:latin typeface="+mn-lt"/>
              </a:rPr>
              <a:t>Когда данные </a:t>
            </a:r>
            <a:r>
              <a:rPr lang="en-US" sz="2000" b="1" i="1" dirty="0">
                <a:solidFill>
                  <a:srgbClr val="444444"/>
                </a:solidFill>
                <a:latin typeface="+mn-lt"/>
              </a:rPr>
              <a:t>big data?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2000" dirty="0">
                <a:solidFill>
                  <a:srgbClr val="444444"/>
                </a:solidFill>
                <a:latin typeface="+mn-lt"/>
              </a:rPr>
              <a:t>Big Data – это когда данных больше, чем 100Гб (500Гб, 1ТБ)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2000" dirty="0">
                <a:solidFill>
                  <a:srgbClr val="444444"/>
                </a:solidFill>
                <a:latin typeface="+mn-lt"/>
              </a:rPr>
              <a:t>Big Data – это такие данные, которые невозможно обрабатывать в Excel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2000" dirty="0">
                <a:solidFill>
                  <a:srgbClr val="444444"/>
                </a:solidFill>
                <a:latin typeface="+mn-lt"/>
              </a:rPr>
              <a:t>Big Data – это такие данные, которые невозможно обработать на одном компьютере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2000" dirty="0" err="1">
                <a:solidFill>
                  <a:srgbClr val="444444"/>
                </a:solidFill>
                <a:latin typeface="+mn-lt"/>
              </a:rPr>
              <a:t>Вig</a:t>
            </a:r>
            <a:r>
              <a:rPr lang="ru-RU" sz="2000" dirty="0">
                <a:solidFill>
                  <a:srgbClr val="444444"/>
                </a:solidFill>
                <a:latin typeface="+mn-lt"/>
              </a:rPr>
              <a:t> Data – это вообще любые данные.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2000" dirty="0">
                <a:solidFill>
                  <a:srgbClr val="444444"/>
                </a:solidFill>
                <a:latin typeface="+mn-lt"/>
              </a:rPr>
              <a:t>Big Data не существует, ее придумали маркетологи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ru-RU" sz="2000" dirty="0">
              <a:solidFill>
                <a:srgbClr val="444444"/>
              </a:solidFill>
              <a:latin typeface="+mn-lt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AFB9B901-BA42-4E52-A2A7-5BAB1C350E4D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2"/>
          <a:srcRect l="12546" r="12546"/>
          <a:stretch>
            <a:fillRect/>
          </a:stretch>
        </p:blipFill>
        <p:spPr bwMode="auto">
          <a:xfrm>
            <a:off x="7630636" y="858243"/>
            <a:ext cx="4086388" cy="344138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PlaceHolder 1">
            <a:extLst>
              <a:ext uri="{FF2B5EF4-FFF2-40B4-BE49-F238E27FC236}">
                <a16:creationId xmlns:a16="http://schemas.microsoft.com/office/drawing/2014/main" id="{E4F413C2-3DAB-4E92-9766-B1F9AC4AF9DA}"/>
              </a:ext>
            </a:extLst>
          </p:cNvPr>
          <p:cNvSpPr txBox="1">
            <a:spLocks/>
          </p:cNvSpPr>
          <p:nvPr/>
        </p:nvSpPr>
        <p:spPr>
          <a:xfrm>
            <a:off x="3949199" y="6223680"/>
            <a:ext cx="4835985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АНАЛИЗ БОЛЬШИХ ДАННЫХ. ДАННЫЕ. ВИДЫ ДАННЫХ. ОДНОМЕРНЫЙ И МНОГОМЕРНЫЙ АНАЛИЗ. OLAP-КУБ</a:t>
            </a:r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FCC62-3505-44EE-A16C-29515F80DD5B}"/>
              </a:ext>
            </a:extLst>
          </p:cNvPr>
          <p:cNvSpPr txBox="1"/>
          <p:nvPr/>
        </p:nvSpPr>
        <p:spPr>
          <a:xfrm>
            <a:off x="7468627" y="4842092"/>
            <a:ext cx="44104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i="1" dirty="0"/>
              <a:t>«Четвёртая технологическая революция строится на вездесущем и мобильном Интернете, искусственном интеллекте и машинном обучении» (2016)</a:t>
            </a:r>
          </a:p>
          <a:p>
            <a:r>
              <a:rPr lang="ru-RU" sz="1200" i="1" dirty="0"/>
              <a:t>Клаус Мартин Шваб, президент Всемирного экономического форума</a:t>
            </a:r>
          </a:p>
        </p:txBody>
      </p:sp>
    </p:spTree>
    <p:extLst>
      <p:ext uri="{BB962C8B-B14F-4D97-AF65-F5344CB8AC3E}">
        <p14:creationId xmlns:p14="http://schemas.microsoft.com/office/powerpoint/2010/main" val="1312808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F96562-2CE9-474A-A83C-5163F7A16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8"/>
            <a:ext cx="10201988" cy="837219"/>
          </a:xfrm>
        </p:spPr>
        <p:txBody>
          <a:bodyPr>
            <a:noAutofit/>
          </a:bodyPr>
          <a:lstStyle/>
          <a:p>
            <a:r>
              <a:rPr lang="ru-RU" sz="2800" b="1" dirty="0"/>
              <a:t>Эволюция в свете трендов развития ИТ</a:t>
            </a:r>
            <a:endParaRPr lang="en-US" sz="2800" b="1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2A38693-C11A-4934-9BB0-07913793A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12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9E1DA24-D81F-49A5-80F6-1FA10707FD5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t="14547" b="-134"/>
          <a:stretch/>
        </p:blipFill>
        <p:spPr>
          <a:xfrm>
            <a:off x="644249" y="1425388"/>
            <a:ext cx="11064868" cy="4356847"/>
          </a:xfrm>
        </p:spPr>
      </p:pic>
      <p:sp>
        <p:nvSpPr>
          <p:cNvPr id="7" name="PlaceHolder 1">
            <a:extLst>
              <a:ext uri="{FF2B5EF4-FFF2-40B4-BE49-F238E27FC236}">
                <a16:creationId xmlns:a16="http://schemas.microsoft.com/office/drawing/2014/main" id="{97F0EDBF-CC49-47DE-B28A-A740B77DFB69}"/>
              </a:ext>
            </a:extLst>
          </p:cNvPr>
          <p:cNvSpPr txBox="1">
            <a:spLocks/>
          </p:cNvSpPr>
          <p:nvPr/>
        </p:nvSpPr>
        <p:spPr>
          <a:xfrm>
            <a:off x="3949199" y="6223680"/>
            <a:ext cx="4835985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АНАЛИЗ БОЛЬШИХ ДАННЫХ. ДАННЫЕ. ВИДЫ ДАННЫХ. ОДНОМЕРНЫЙ И МНОГОМЕРНЫЙ АНАЛИЗ. OLAP-КУБ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57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9AA0D3-DA11-4619-82CA-38403862C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400" dirty="0"/>
              <a:t>Как можно хранить данные?</a:t>
            </a:r>
            <a:endParaRPr lang="en-US" sz="340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76773D8-B464-4710-B4AA-E6176580A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13</a:t>
            </a:fld>
            <a:endParaRPr lang="ru-RU"/>
          </a:p>
        </p:txBody>
      </p:sp>
      <p:sp>
        <p:nvSpPr>
          <p:cNvPr id="8" name="Подзаголовок 7">
            <a:extLst>
              <a:ext uri="{FF2B5EF4-FFF2-40B4-BE49-F238E27FC236}">
                <a16:creationId xmlns:a16="http://schemas.microsoft.com/office/drawing/2014/main" id="{069CA9C9-670D-4AAA-A5DE-0E0A3DDA06DD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474978" y="1250771"/>
            <a:ext cx="5328664" cy="4204444"/>
          </a:xfrm>
        </p:spPr>
        <p:txBody>
          <a:bodyPr>
            <a:normAutofit/>
          </a:bodyPr>
          <a:lstStyle/>
          <a:p>
            <a:r>
              <a:rPr lang="ru-RU" sz="1500" b="1" i="1" dirty="0"/>
              <a:t>Можно так</a:t>
            </a:r>
          </a:p>
        </p:txBody>
      </p:sp>
      <p:sp>
        <p:nvSpPr>
          <p:cNvPr id="10" name="Подзаголовок 7">
            <a:extLst>
              <a:ext uri="{FF2B5EF4-FFF2-40B4-BE49-F238E27FC236}">
                <a16:creationId xmlns:a16="http://schemas.microsoft.com/office/drawing/2014/main" id="{32030D93-9385-4BC5-9C93-CA7A3CC695BC}"/>
              </a:ext>
            </a:extLst>
          </p:cNvPr>
          <p:cNvSpPr txBox="1">
            <a:spLocks/>
          </p:cNvSpPr>
          <p:nvPr/>
        </p:nvSpPr>
        <p:spPr>
          <a:xfrm>
            <a:off x="6096000" y="1250771"/>
            <a:ext cx="5621023" cy="4204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500" b="1" i="1" dirty="0"/>
              <a:t>А можно так</a:t>
            </a: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FB8BB286-6762-465B-B283-B0394BE72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76" y="1656183"/>
            <a:ext cx="3581047" cy="202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ture background">
            <a:extLst>
              <a:ext uri="{FF2B5EF4-FFF2-40B4-BE49-F238E27FC236}">
                <a16:creationId xmlns:a16="http://schemas.microsoft.com/office/drawing/2014/main" id="{53C6B224-B478-48CE-8879-EADA1303A9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30"/>
          <a:stretch/>
        </p:blipFill>
        <p:spPr bwMode="auto">
          <a:xfrm>
            <a:off x="474976" y="3884873"/>
            <a:ext cx="3581047" cy="221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icture background">
            <a:extLst>
              <a:ext uri="{FF2B5EF4-FFF2-40B4-BE49-F238E27FC236}">
                <a16:creationId xmlns:a16="http://schemas.microsoft.com/office/drawing/2014/main" id="{2BEFAC4A-47ED-4752-86AE-442BAFCBC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963" y="1815809"/>
            <a:ext cx="5517503" cy="413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icture background">
            <a:extLst>
              <a:ext uri="{FF2B5EF4-FFF2-40B4-BE49-F238E27FC236}">
                <a16:creationId xmlns:a16="http://schemas.microsoft.com/office/drawing/2014/main" id="{EAFE75C3-E83D-4F36-8361-8BCFB747C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228" y="4563823"/>
            <a:ext cx="2242201" cy="139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icture background">
            <a:extLst>
              <a:ext uri="{FF2B5EF4-FFF2-40B4-BE49-F238E27FC236}">
                <a16:creationId xmlns:a16="http://schemas.microsoft.com/office/drawing/2014/main" id="{FABE52B6-9DF7-401E-96FE-D7C7713D6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744" y="2950051"/>
            <a:ext cx="1291040" cy="72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039E0DA-5A1C-4EEB-8B6E-CDEE2A74D5D3}"/>
              </a:ext>
            </a:extLst>
          </p:cNvPr>
          <p:cNvSpPr/>
          <p:nvPr/>
        </p:nvSpPr>
        <p:spPr>
          <a:xfrm>
            <a:off x="2754501" y="4767943"/>
            <a:ext cx="1301521" cy="13363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40" name="Picture 16" descr="Picture background">
            <a:extLst>
              <a:ext uri="{FF2B5EF4-FFF2-40B4-BE49-F238E27FC236}">
                <a16:creationId xmlns:a16="http://schemas.microsoft.com/office/drawing/2014/main" id="{54212B0D-C7E7-4801-8D5E-D2FA33293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699" y="4850974"/>
            <a:ext cx="1208481" cy="120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PlaceHolder 1">
            <a:extLst>
              <a:ext uri="{FF2B5EF4-FFF2-40B4-BE49-F238E27FC236}">
                <a16:creationId xmlns:a16="http://schemas.microsoft.com/office/drawing/2014/main" id="{6598CB41-1D3A-40A4-B9D6-63332EEDCE1A}"/>
              </a:ext>
            </a:extLst>
          </p:cNvPr>
          <p:cNvSpPr txBox="1">
            <a:spLocks/>
          </p:cNvSpPr>
          <p:nvPr/>
        </p:nvSpPr>
        <p:spPr>
          <a:xfrm>
            <a:off x="3949199" y="6223680"/>
            <a:ext cx="4835985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АНАЛИЗ БОЛЬШИХ ДАННЫХ. ДАННЫЕ. ВИДЫ ДАННЫХ. ОДНОМЕРНЫЙ И МНОГОМЕРНЫЙ АНАЛИЗ. OLAP-КУБ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028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B4C2D72-066E-4BAC-80C9-3AFED05AF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608" y="990436"/>
            <a:ext cx="7360784" cy="487712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9AA0D3-DA11-4619-82CA-38403862C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77" y="365126"/>
            <a:ext cx="10515600" cy="567935"/>
          </a:xfrm>
        </p:spPr>
        <p:txBody>
          <a:bodyPr>
            <a:normAutofit/>
          </a:bodyPr>
          <a:lstStyle/>
          <a:p>
            <a:r>
              <a:rPr lang="ru-RU" sz="3200" dirty="0"/>
              <a:t>Мировой рейтинг популярности СУБД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76773D8-B464-4710-B4AA-E6176580A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14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B0383-DE51-4B0C-9894-D5D947824521}"/>
              </a:ext>
            </a:extLst>
          </p:cNvPr>
          <p:cNvSpPr txBox="1"/>
          <p:nvPr/>
        </p:nvSpPr>
        <p:spPr>
          <a:xfrm>
            <a:off x="603516" y="5860409"/>
            <a:ext cx="91728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DB-Engines Ranking - popularity ranking of database management systems</a:t>
            </a:r>
            <a:endParaRPr lang="ru-RU" sz="1200" dirty="0"/>
          </a:p>
        </p:txBody>
      </p:sp>
      <p:sp>
        <p:nvSpPr>
          <p:cNvPr id="8" name="PlaceHolder 1">
            <a:extLst>
              <a:ext uri="{FF2B5EF4-FFF2-40B4-BE49-F238E27FC236}">
                <a16:creationId xmlns:a16="http://schemas.microsoft.com/office/drawing/2014/main" id="{0A109E86-1F75-4EC4-A65E-E485C27329C2}"/>
              </a:ext>
            </a:extLst>
          </p:cNvPr>
          <p:cNvSpPr txBox="1">
            <a:spLocks/>
          </p:cNvSpPr>
          <p:nvPr/>
        </p:nvSpPr>
        <p:spPr>
          <a:xfrm>
            <a:off x="3949199" y="6223680"/>
            <a:ext cx="4835985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АНАЛИЗ БОЛЬШИХ ДАННЫХ. ДАННЫЕ. ВИДЫ ДАННЫХ. ОДНОМЕРНЫЙ И МНОГОМЕРНЫЙ АНАЛИЗ. OLAP-КУБ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01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84C125F-CF04-448B-BD13-4D3611588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77" y="754803"/>
            <a:ext cx="9127962" cy="542651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9AA0D3-DA11-4619-82CA-38403862C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77" y="365126"/>
            <a:ext cx="10515600" cy="567935"/>
          </a:xfrm>
        </p:spPr>
        <p:txBody>
          <a:bodyPr>
            <a:normAutofit/>
          </a:bodyPr>
          <a:lstStyle/>
          <a:p>
            <a:r>
              <a:rPr lang="ru-RU" sz="3200" dirty="0"/>
              <a:t>Мировой рейтинг популярности СУБД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76773D8-B464-4710-B4AA-E6176580A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15</a:t>
            </a:fld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11E9D2-8C56-4072-82D5-F2CEE500A2E3}"/>
              </a:ext>
            </a:extLst>
          </p:cNvPr>
          <p:cNvSpPr txBox="1"/>
          <p:nvPr/>
        </p:nvSpPr>
        <p:spPr>
          <a:xfrm>
            <a:off x="9635496" y="4980984"/>
            <a:ext cx="20891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DB-Engines Rankings 2024 | Monthly Updates</a:t>
            </a:r>
            <a:endParaRPr lang="ru-RU" dirty="0"/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A9CFB35C-7236-433F-A211-10635261F74B}"/>
              </a:ext>
            </a:extLst>
          </p:cNvPr>
          <p:cNvSpPr txBox="1">
            <a:spLocks/>
          </p:cNvSpPr>
          <p:nvPr/>
        </p:nvSpPr>
        <p:spPr>
          <a:xfrm>
            <a:off x="3949199" y="6223680"/>
            <a:ext cx="4835985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АНАЛИЗ БОЛЬШИХ ДАННЫХ. ДАННЫЕ. ВИДЫ ДАННЫХ. ОДНОМЕРНЫЙ И МНОГОМЕРНЫЙ АНАЛИЗ. OLAP-КУБ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163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9AA0D3-DA11-4619-82CA-38403862C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77" y="365126"/>
            <a:ext cx="10515600" cy="567935"/>
          </a:xfrm>
        </p:spPr>
        <p:txBody>
          <a:bodyPr>
            <a:normAutofit/>
          </a:bodyPr>
          <a:lstStyle/>
          <a:p>
            <a:r>
              <a:rPr lang="ru-RU" sz="3200" dirty="0"/>
              <a:t>Российский рынок СУБД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FB50094-7592-476F-B4CB-37F170A6D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65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1F627B2-98B3-4622-837E-C0FEBF4BB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z="1050">
                <a:latin typeface="+mn-lt"/>
              </a:rPr>
              <a:t>1.7 Обзор реляционных баз данных для веб-проекта на Java. Транзакции. Принципы ACID</a:t>
            </a:r>
            <a:endParaRPr lang="ru-RU" sz="1050" dirty="0">
              <a:latin typeface="+mn-lt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76773D8-B464-4710-B4AA-E6176580A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16</a:t>
            </a:fld>
            <a:endParaRPr lang="ru-RU"/>
          </a:p>
        </p:txBody>
      </p:sp>
      <p:graphicFrame>
        <p:nvGraphicFramePr>
          <p:cNvPr id="6" name="Таблица 7">
            <a:extLst>
              <a:ext uri="{FF2B5EF4-FFF2-40B4-BE49-F238E27FC236}">
                <a16:creationId xmlns:a16="http://schemas.microsoft.com/office/drawing/2014/main" id="{32ECC083-D898-448D-9A13-37EA66E86B6F}"/>
              </a:ext>
            </a:extLst>
          </p:cNvPr>
          <p:cNvGraphicFramePr>
            <a:graphicFrameLocks noGrp="1"/>
          </p:cNvGraphicFramePr>
          <p:nvPr/>
        </p:nvGraphicFramePr>
        <p:xfrm>
          <a:off x="474976" y="1129846"/>
          <a:ext cx="11149490" cy="4763497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11150">
                  <a:extLst>
                    <a:ext uri="{9D8B030D-6E8A-4147-A177-3AD203B41FA5}">
                      <a16:colId xmlns:a16="http://schemas.microsoft.com/office/drawing/2014/main" val="2423758119"/>
                    </a:ext>
                  </a:extLst>
                </a:gridCol>
                <a:gridCol w="2249174">
                  <a:extLst>
                    <a:ext uri="{9D8B030D-6E8A-4147-A177-3AD203B41FA5}">
                      <a16:colId xmlns:a16="http://schemas.microsoft.com/office/drawing/2014/main" val="3939172000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1025819460"/>
                    </a:ext>
                  </a:extLst>
                </a:gridCol>
                <a:gridCol w="2120900">
                  <a:extLst>
                    <a:ext uri="{9D8B030D-6E8A-4147-A177-3AD203B41FA5}">
                      <a16:colId xmlns:a16="http://schemas.microsoft.com/office/drawing/2014/main" val="3117176873"/>
                    </a:ext>
                  </a:extLst>
                </a:gridCol>
                <a:gridCol w="1879600">
                  <a:extLst>
                    <a:ext uri="{9D8B030D-6E8A-4147-A177-3AD203B41FA5}">
                      <a16:colId xmlns:a16="http://schemas.microsoft.com/office/drawing/2014/main" val="4008709820"/>
                    </a:ext>
                  </a:extLst>
                </a:gridCol>
                <a:gridCol w="3191666">
                  <a:extLst>
                    <a:ext uri="{9D8B030D-6E8A-4147-A177-3AD203B41FA5}">
                      <a16:colId xmlns:a16="http://schemas.microsoft.com/office/drawing/2014/main" val="19409136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1">
                          <a:effectLst/>
                        </a:rPr>
                        <a:t>№</a:t>
                      </a:r>
                      <a:endParaRPr lang="ru-RU" sz="1200">
                        <a:effectLst/>
                      </a:endParaRPr>
                    </a:p>
                  </a:txBody>
                  <a:tcPr marL="142875" marR="142875" marT="142875" marB="14287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1">
                          <a:effectLst/>
                        </a:rPr>
                        <a:t>Название компании</a:t>
                      </a:r>
                      <a:endParaRPr lang="ru-RU" sz="1200">
                        <a:effectLst/>
                      </a:endParaRPr>
                    </a:p>
                  </a:txBody>
                  <a:tcPr marL="142875" marR="142875" marT="142875" marB="14287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1" dirty="0">
                          <a:effectLst/>
                        </a:rPr>
                        <a:t>Выручка за 2023 г., млн руб. с </a:t>
                      </a:r>
                      <a:r>
                        <a:rPr lang="ru-RU" sz="1200" b="1" u="none" strike="noStrike" dirty="0">
                          <a:solidFill>
                            <a:srgbClr val="335570"/>
                          </a:solidFill>
                          <a:effectLst/>
                          <a:hlinkClick r:id="rId2" tooltip="НДС"/>
                        </a:rPr>
                        <a:t>НДС</a:t>
                      </a:r>
                      <a:endParaRPr lang="ru-RU" sz="1200" dirty="0">
                        <a:effectLst/>
                      </a:endParaRPr>
                    </a:p>
                  </a:txBody>
                  <a:tcPr marL="142875" marR="142875" marT="142875" marB="14287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1" dirty="0">
                          <a:effectLst/>
                        </a:rPr>
                        <a:t>Выручка за 2022 г., млн руб. с НДС</a:t>
                      </a:r>
                      <a:endParaRPr lang="ru-RU" sz="1200" dirty="0">
                        <a:effectLst/>
                      </a:endParaRPr>
                    </a:p>
                  </a:txBody>
                  <a:tcPr marL="142875" marR="142875" marT="142875" marB="14287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1">
                          <a:effectLst/>
                        </a:rPr>
                        <a:t>Динамика выручки 2023/2022, %</a:t>
                      </a:r>
                      <a:endParaRPr lang="ru-RU" sz="1200">
                        <a:effectLst/>
                      </a:endParaRPr>
                    </a:p>
                  </a:txBody>
                  <a:tcPr marL="142875" marR="142875" marT="142875" marB="14287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1" dirty="0">
                          <a:effectLst/>
                        </a:rPr>
                        <a:t>СУБД в компании</a:t>
                      </a:r>
                      <a:endParaRPr lang="ru-RU" sz="1200" dirty="0">
                        <a:effectLst/>
                      </a:endParaRPr>
                    </a:p>
                  </a:txBody>
                  <a:tcPr marL="142875" marR="142875" marT="142875" marB="142875" anchor="ctr"/>
                </a:tc>
                <a:extLst>
                  <a:ext uri="{0D108BD9-81ED-4DB2-BD59-A6C34878D82A}">
                    <a16:rowId xmlns:a16="http://schemas.microsoft.com/office/drawing/2014/main" val="1822500173"/>
                  </a:ext>
                </a:extLst>
              </a:tr>
              <a:tr h="38157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dirty="0">
                          <a:effectLst/>
                        </a:rPr>
                        <a:t>1</a:t>
                      </a:r>
                    </a:p>
                  </a:txBody>
                  <a:tcPr marL="142875" marR="142875" marT="142875" marB="14287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335570"/>
                          </a:solidFill>
                          <a:effectLst/>
                          <a:hlinkClick r:id="rId3" tooltip="Postgres Professional"/>
                        </a:rPr>
                        <a:t>Postgres Professional</a:t>
                      </a:r>
                      <a:r>
                        <a:rPr lang="en-US" sz="1200" baseline="30000">
                          <a:effectLst/>
                        </a:rPr>
                        <a:t>(1)</a:t>
                      </a:r>
                      <a:endParaRPr lang="en-US" sz="1200">
                        <a:effectLst/>
                      </a:endParaRPr>
                    </a:p>
                  </a:txBody>
                  <a:tcPr marL="142875" marR="142875" marT="142875" marB="14287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>
                          <a:effectLst/>
                        </a:rPr>
                        <a:t>8187</a:t>
                      </a:r>
                    </a:p>
                  </a:txBody>
                  <a:tcPr marL="142875" marR="142875" marT="142875" marB="14287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dirty="0">
                          <a:effectLst/>
                        </a:rPr>
                        <a:t>4386</a:t>
                      </a:r>
                    </a:p>
                  </a:txBody>
                  <a:tcPr marL="142875" marR="142875" marT="142875" marB="14287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>
                          <a:effectLst/>
                        </a:rPr>
                        <a:t>86,7</a:t>
                      </a:r>
                    </a:p>
                  </a:txBody>
                  <a:tcPr marL="142875" marR="142875" marT="142875" marB="14287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335570"/>
                          </a:solidFill>
                          <a:effectLst/>
                          <a:hlinkClick r:id="rId4" tooltip="Postgres Pro СУБД"/>
                        </a:rPr>
                        <a:t>Postgres Pro</a:t>
                      </a:r>
                      <a:endParaRPr lang="en-US" sz="1200">
                        <a:effectLst/>
                      </a:endParaRPr>
                    </a:p>
                  </a:txBody>
                  <a:tcPr marL="142875" marR="142875" marT="142875" marB="142875" anchor="ctr"/>
                </a:tc>
                <a:extLst>
                  <a:ext uri="{0D108BD9-81ED-4DB2-BD59-A6C34878D82A}">
                    <a16:rowId xmlns:a16="http://schemas.microsoft.com/office/drawing/2014/main" val="1948415672"/>
                  </a:ext>
                </a:extLst>
              </a:tr>
              <a:tr h="80999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>
                          <a:effectLst/>
                        </a:rPr>
                        <a:t>2</a:t>
                      </a:r>
                    </a:p>
                  </a:txBody>
                  <a:tcPr marL="142875" marR="142875" marT="142875" marB="14287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solidFill>
                            <a:srgbClr val="335570"/>
                          </a:solidFill>
                          <a:effectLst/>
                          <a:hlinkClick r:id="rId5" tooltip="Arenadata (Аренадата Софтвер)"/>
                        </a:rPr>
                        <a:t>Группа </a:t>
                      </a:r>
                      <a:r>
                        <a:rPr lang="en-US" sz="1200" u="none" strike="noStrike">
                          <a:solidFill>
                            <a:srgbClr val="335570"/>
                          </a:solidFill>
                          <a:effectLst/>
                          <a:hlinkClick r:id="rId5" tooltip="Arenadata (Аренадата Софтвер)"/>
                        </a:rPr>
                        <a:t>Arenadata</a:t>
                      </a:r>
                      <a:endParaRPr lang="en-US" sz="1200">
                        <a:effectLst/>
                      </a:endParaRPr>
                    </a:p>
                  </a:txBody>
                  <a:tcPr marL="142875" marR="142875" marT="142875" marB="14287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>
                          <a:effectLst/>
                        </a:rPr>
                        <a:t>3417</a:t>
                      </a:r>
                    </a:p>
                  </a:txBody>
                  <a:tcPr marL="142875" marR="142875" marT="142875" marB="14287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dirty="0">
                          <a:effectLst/>
                        </a:rPr>
                        <a:t>2507</a:t>
                      </a:r>
                    </a:p>
                  </a:txBody>
                  <a:tcPr marL="142875" marR="142875" marT="142875" marB="14287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>
                          <a:effectLst/>
                        </a:rPr>
                        <a:t>36,3</a:t>
                      </a:r>
                    </a:p>
                  </a:txBody>
                  <a:tcPr marL="142875" marR="142875" marT="142875" marB="14287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335570"/>
                          </a:solidFill>
                          <a:effectLst/>
                          <a:hlinkClick r:id="rId6" tooltip="ADH - Arenadata Hadoop"/>
                        </a:rPr>
                        <a:t>Arenadata Hadoop (ADH)</a:t>
                      </a:r>
                      <a:r>
                        <a:rPr lang="en-US" sz="1200">
                          <a:effectLst/>
                        </a:rPr>
                        <a:t>, </a:t>
                      </a:r>
                      <a:r>
                        <a:rPr lang="en-US" sz="1200" u="none" strike="noStrike">
                          <a:solidFill>
                            <a:srgbClr val="335570"/>
                          </a:solidFill>
                          <a:effectLst/>
                          <a:hlinkClick r:id="rId7" tooltip="ADB - Arenadata DB"/>
                        </a:rPr>
                        <a:t>Arenadata DB (ADB)</a:t>
                      </a:r>
                      <a:r>
                        <a:rPr lang="en-US" sz="1200">
                          <a:effectLst/>
                        </a:rPr>
                        <a:t>, </a:t>
                      </a:r>
                      <a:r>
                        <a:rPr lang="en-US" sz="1200" u="none" strike="noStrike">
                          <a:solidFill>
                            <a:srgbClr val="335570"/>
                          </a:solidFill>
                          <a:effectLst/>
                          <a:hlinkClick r:id="rId8" tooltip="Arenadata QuickMarts (ADQM)"/>
                        </a:rPr>
                        <a:t>Arenadata QuickMarts (ADQM)</a:t>
                      </a:r>
                      <a:r>
                        <a:rPr lang="en-US" sz="1200">
                          <a:effectLst/>
                        </a:rPr>
                        <a:t>, </a:t>
                      </a:r>
                      <a:r>
                        <a:rPr lang="en-US" sz="1200" u="none" strike="noStrike">
                          <a:solidFill>
                            <a:srgbClr val="335570"/>
                          </a:solidFill>
                          <a:effectLst/>
                          <a:hlinkClick r:id="rId9" tooltip="Arenadata Postgres (ADPG)"/>
                        </a:rPr>
                        <a:t>Arenadata Postgres (ADPG)</a:t>
                      </a:r>
                      <a:r>
                        <a:rPr lang="en-US" sz="1200">
                          <a:effectLst/>
                        </a:rPr>
                        <a:t>, </a:t>
                      </a:r>
                      <a:r>
                        <a:rPr lang="en-US" sz="1200" u="none" strike="noStrike">
                          <a:solidFill>
                            <a:srgbClr val="335570"/>
                          </a:solidFill>
                          <a:effectLst/>
                          <a:hlinkClick r:id="rId10" tooltip="Picodata СУБД"/>
                        </a:rPr>
                        <a:t>Picodata</a:t>
                      </a:r>
                      <a:endParaRPr lang="en-US" sz="1200">
                        <a:effectLst/>
                      </a:endParaRPr>
                    </a:p>
                  </a:txBody>
                  <a:tcPr marL="142875" marR="142875" marT="142875" marB="142875" anchor="ctr"/>
                </a:tc>
                <a:extLst>
                  <a:ext uri="{0D108BD9-81ED-4DB2-BD59-A6C34878D82A}">
                    <a16:rowId xmlns:a16="http://schemas.microsoft.com/office/drawing/2014/main" val="2643050064"/>
                  </a:ext>
                </a:extLst>
              </a:tr>
              <a:tr h="48867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>
                          <a:effectLst/>
                        </a:rPr>
                        <a:t>3</a:t>
                      </a:r>
                    </a:p>
                  </a:txBody>
                  <a:tcPr marL="142875" marR="142875" marT="142875" marB="14287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solidFill>
                            <a:srgbClr val="335570"/>
                          </a:solidFill>
                          <a:effectLst/>
                          <a:hlinkClick r:id="rId11" tooltip="Сбербанк-Технологии (СберТех)"/>
                        </a:rPr>
                        <a:t>СберТех</a:t>
                      </a:r>
                      <a:endParaRPr lang="ru-RU" sz="1200">
                        <a:effectLst/>
                      </a:endParaRPr>
                    </a:p>
                  </a:txBody>
                  <a:tcPr marL="142875" marR="142875" marT="142875" marB="14287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>
                          <a:effectLst/>
                        </a:rPr>
                        <a:t>2118</a:t>
                      </a:r>
                    </a:p>
                  </a:txBody>
                  <a:tcPr marL="142875" marR="142875" marT="142875" marB="14287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>
                          <a:effectLst/>
                        </a:rPr>
                        <a:t>760</a:t>
                      </a:r>
                    </a:p>
                  </a:txBody>
                  <a:tcPr marL="142875" marR="142875" marT="142875" marB="14287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>
                          <a:effectLst/>
                        </a:rPr>
                        <a:t>178,7</a:t>
                      </a:r>
                    </a:p>
                  </a:txBody>
                  <a:tcPr marL="142875" marR="142875" marT="142875" marB="14287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335570"/>
                          </a:solidFill>
                          <a:effectLst/>
                          <a:hlinkClick r:id="rId12" tooltip="СберТех: Platform V Pangolin"/>
                        </a:rPr>
                        <a:t>Platform V Pangolin</a:t>
                      </a:r>
                      <a:r>
                        <a:rPr lang="en-US" sz="1200">
                          <a:effectLst/>
                        </a:rPr>
                        <a:t>, </a:t>
                      </a:r>
                      <a:r>
                        <a:rPr lang="en-US" sz="1200" u="none" strike="noStrike">
                          <a:solidFill>
                            <a:srgbClr val="335570"/>
                          </a:solidFill>
                          <a:effectLst/>
                          <a:hlinkClick r:id="rId13" tooltip="Platform V DataGrid"/>
                        </a:rPr>
                        <a:t>Platform V DataGrid</a:t>
                      </a:r>
                      <a:endParaRPr lang="en-US" sz="1200">
                        <a:effectLst/>
                      </a:endParaRPr>
                    </a:p>
                  </a:txBody>
                  <a:tcPr marL="142875" marR="142875" marT="142875" marB="142875" anchor="ctr"/>
                </a:tc>
                <a:extLst>
                  <a:ext uri="{0D108BD9-81ED-4DB2-BD59-A6C34878D82A}">
                    <a16:rowId xmlns:a16="http://schemas.microsoft.com/office/drawing/2014/main" val="385067999"/>
                  </a:ext>
                </a:extLst>
              </a:tr>
              <a:tr h="59578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>
                          <a:effectLst/>
                        </a:rPr>
                        <a:t>-</a:t>
                      </a:r>
                    </a:p>
                  </a:txBody>
                  <a:tcPr marL="142875" marR="142875" marT="142875" marB="14287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335570"/>
                          </a:solidFill>
                          <a:effectLst/>
                          <a:hlinkClick r:id="rId14" tooltip="VK Tech (ранее VK Цифровые технологии, ВК Цифровые технологии и Mail.ru Цифровые технологии)"/>
                        </a:rPr>
                        <a:t>VK Tech</a:t>
                      </a:r>
                      <a:r>
                        <a:rPr lang="en-US" sz="1200" baseline="30000">
                          <a:effectLst/>
                        </a:rPr>
                        <a:t>(2)</a:t>
                      </a:r>
                      <a:endParaRPr lang="en-US" sz="1200">
                        <a:effectLst/>
                      </a:endParaRPr>
                    </a:p>
                  </a:txBody>
                  <a:tcPr marL="142875" marR="142875" marT="142875" marB="14287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>
                          <a:effectLst/>
                        </a:rPr>
                        <a:t>1358</a:t>
                      </a:r>
                    </a:p>
                  </a:txBody>
                  <a:tcPr marL="142875" marR="142875" marT="142875" marB="14287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dirty="0">
                          <a:effectLst/>
                        </a:rPr>
                        <a:t>н/д</a:t>
                      </a:r>
                    </a:p>
                  </a:txBody>
                  <a:tcPr marL="142875" marR="142875" marT="142875" marB="14287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>
                          <a:effectLst/>
                        </a:rPr>
                        <a:t>н/д</a:t>
                      </a:r>
                    </a:p>
                  </a:txBody>
                  <a:tcPr marL="142875" marR="142875" marT="142875" marB="14287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335570"/>
                          </a:solidFill>
                          <a:effectLst/>
                          <a:hlinkClick r:id="rId15" tooltip="Tarantool Платформа in‑memory вычислений"/>
                        </a:rPr>
                        <a:t>Tarantool DB</a:t>
                      </a:r>
                      <a:r>
                        <a:rPr lang="en-US" sz="1200">
                          <a:effectLst/>
                        </a:rPr>
                        <a:t>, Tarantool Graph DB, </a:t>
                      </a:r>
                      <a:r>
                        <a:rPr lang="en-US" sz="1200" u="none" strike="noStrike">
                          <a:solidFill>
                            <a:srgbClr val="335570"/>
                          </a:solidFill>
                          <a:effectLst/>
                          <a:hlinkClick r:id="rId16" tooltip="Tarantool Column Store"/>
                        </a:rPr>
                        <a:t>Tarantool Column Store</a:t>
                      </a:r>
                      <a:r>
                        <a:rPr lang="en-US" sz="1200">
                          <a:effectLst/>
                        </a:rPr>
                        <a:t>, </a:t>
                      </a:r>
                      <a:r>
                        <a:rPr lang="en-US" sz="1200" u="none" strike="noStrike">
                          <a:solidFill>
                            <a:srgbClr val="335570"/>
                          </a:solidFill>
                          <a:effectLst/>
                          <a:hlinkClick r:id="rId17" tooltip="VK Data Platform"/>
                        </a:rPr>
                        <a:t>VK Data Platform</a:t>
                      </a:r>
                      <a:r>
                        <a:rPr lang="en-US" sz="1200">
                          <a:effectLst/>
                        </a:rPr>
                        <a:t>, </a:t>
                      </a:r>
                      <a:r>
                        <a:rPr lang="en-US" sz="1200" u="none" strike="noStrike">
                          <a:solidFill>
                            <a:srgbClr val="335570"/>
                          </a:solidFill>
                          <a:effectLst/>
                          <a:hlinkClick r:id="rId18" tooltip="Mail.Ru S3 Облачное объектное хранилище (Cloud Storage)"/>
                        </a:rPr>
                        <a:t>Cloud Storage</a:t>
                      </a:r>
                      <a:endParaRPr lang="en-US" sz="1200">
                        <a:effectLst/>
                      </a:endParaRPr>
                    </a:p>
                  </a:txBody>
                  <a:tcPr marL="142875" marR="142875" marT="142875" marB="142875" anchor="ctr"/>
                </a:tc>
                <a:extLst>
                  <a:ext uri="{0D108BD9-81ED-4DB2-BD59-A6C34878D82A}">
                    <a16:rowId xmlns:a16="http://schemas.microsoft.com/office/drawing/2014/main" val="39555466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>
                          <a:effectLst/>
                        </a:rPr>
                        <a:t>4</a:t>
                      </a:r>
                    </a:p>
                  </a:txBody>
                  <a:tcPr marL="142875" marR="142875" marT="142875" marB="14287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solidFill>
                            <a:srgbClr val="335570"/>
                          </a:solidFill>
                          <a:effectLst/>
                          <a:hlinkClick r:id="rId19" tooltip="Диасофт (Diasoft)"/>
                        </a:rPr>
                        <a:t>Диасофт</a:t>
                      </a:r>
                      <a:endParaRPr lang="ru-RU" sz="1200">
                        <a:effectLst/>
                      </a:endParaRPr>
                    </a:p>
                  </a:txBody>
                  <a:tcPr marL="142875" marR="142875" marT="142875" marB="14287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>
                          <a:effectLst/>
                        </a:rPr>
                        <a:t>1237,4</a:t>
                      </a:r>
                    </a:p>
                  </a:txBody>
                  <a:tcPr marL="142875" marR="142875" marT="142875" marB="14287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>
                          <a:effectLst/>
                        </a:rPr>
                        <a:t>н/д</a:t>
                      </a:r>
                    </a:p>
                  </a:txBody>
                  <a:tcPr marL="142875" marR="142875" marT="142875" marB="14287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>
                          <a:effectLst/>
                        </a:rPr>
                        <a:t>н/д</a:t>
                      </a:r>
                    </a:p>
                  </a:txBody>
                  <a:tcPr marL="142875" marR="142875" marT="142875" marB="14287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335570"/>
                          </a:solidFill>
                          <a:effectLst/>
                          <a:hlinkClick r:id="rId20" tooltip="Diasoft Digital Q.Database"/>
                        </a:rPr>
                        <a:t>Digital Q.DataBase</a:t>
                      </a:r>
                      <a:endParaRPr lang="en-US" sz="1200">
                        <a:effectLst/>
                      </a:endParaRPr>
                    </a:p>
                  </a:txBody>
                  <a:tcPr marL="142875" marR="142875" marT="142875" marB="142875" anchor="ctr"/>
                </a:tc>
                <a:extLst>
                  <a:ext uri="{0D108BD9-81ED-4DB2-BD59-A6C34878D82A}">
                    <a16:rowId xmlns:a16="http://schemas.microsoft.com/office/drawing/2014/main" val="2412690518"/>
                  </a:ext>
                </a:extLst>
              </a:tr>
              <a:tr h="48867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>
                          <a:effectLst/>
                        </a:rPr>
                        <a:t>5</a:t>
                      </a:r>
                    </a:p>
                  </a:txBody>
                  <a:tcPr marL="142875" marR="142875" marT="142875" marB="14287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solidFill>
                            <a:srgbClr val="335570"/>
                          </a:solidFill>
                          <a:effectLst/>
                          <a:hlinkClick r:id="rId21" tooltip="Тантор Лабс (Tantor Labs)"/>
                        </a:rPr>
                        <a:t>Тантор Лабс</a:t>
                      </a:r>
                      <a:r>
                        <a:rPr lang="ru-RU" sz="1200">
                          <a:effectLst/>
                        </a:rPr>
                        <a:t> (входит в «</a:t>
                      </a:r>
                      <a:r>
                        <a:rPr lang="ru-RU" sz="1200" u="none" strike="noStrike">
                          <a:solidFill>
                            <a:srgbClr val="335570"/>
                          </a:solidFill>
                          <a:effectLst/>
                          <a:hlinkClick r:id="rId22" tooltip="Астра Группа компаний"/>
                        </a:rPr>
                        <a:t>Группу Астра</a:t>
                      </a:r>
                      <a:r>
                        <a:rPr lang="ru-RU" sz="1200">
                          <a:effectLst/>
                        </a:rPr>
                        <a:t>»)</a:t>
                      </a:r>
                    </a:p>
                  </a:txBody>
                  <a:tcPr marL="142875" marR="142875" marT="142875" marB="14287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>
                          <a:effectLst/>
                        </a:rPr>
                        <a:t>294,6</a:t>
                      </a:r>
                    </a:p>
                  </a:txBody>
                  <a:tcPr marL="142875" marR="142875" marT="142875" marB="14287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>
                          <a:effectLst/>
                        </a:rPr>
                        <a:t>77</a:t>
                      </a:r>
                    </a:p>
                  </a:txBody>
                  <a:tcPr marL="142875" marR="142875" marT="142875" marB="14287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>
                          <a:effectLst/>
                        </a:rPr>
                        <a:t>282,6</a:t>
                      </a:r>
                    </a:p>
                  </a:txBody>
                  <a:tcPr marL="142875" marR="142875" marT="142875" marB="14287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dirty="0">
                          <a:effectLst/>
                        </a:rPr>
                        <a:t>СУБД </a:t>
                      </a:r>
                      <a:r>
                        <a:rPr lang="en-US" sz="1200" u="none" strike="noStrike" dirty="0" err="1">
                          <a:solidFill>
                            <a:srgbClr val="335570"/>
                          </a:solidFill>
                          <a:effectLst/>
                          <a:hlinkClick r:id="rId23" tooltip="Tantor СУБД"/>
                        </a:rPr>
                        <a:t>Tantor</a:t>
                      </a:r>
                      <a:endParaRPr lang="en-US" sz="1200" dirty="0">
                        <a:effectLst/>
                      </a:endParaRPr>
                    </a:p>
                  </a:txBody>
                  <a:tcPr marL="142875" marR="142875" marT="142875" marB="142875" anchor="ctr"/>
                </a:tc>
                <a:extLst>
                  <a:ext uri="{0D108BD9-81ED-4DB2-BD59-A6C34878D82A}">
                    <a16:rowId xmlns:a16="http://schemas.microsoft.com/office/drawing/2014/main" val="48951290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A38C580-3A1D-4A1B-98B2-FE098B795403}"/>
              </a:ext>
            </a:extLst>
          </p:cNvPr>
          <p:cNvSpPr txBox="1"/>
          <p:nvPr/>
        </p:nvSpPr>
        <p:spPr>
          <a:xfrm>
            <a:off x="6096000" y="471395"/>
            <a:ext cx="48945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hlinkClick r:id="rId24"/>
              </a:rPr>
              <a:t>Российский рынок СУБД: достижения, драйверы и перспективы. Обзор </a:t>
            </a:r>
            <a:r>
              <a:rPr lang="ru-RU" sz="1200" dirty="0" err="1">
                <a:hlinkClick r:id="rId24"/>
              </a:rPr>
              <a:t>TAdviser</a:t>
            </a:r>
            <a:r>
              <a:rPr lang="ru-RU" sz="1200" dirty="0">
                <a:hlinkClick r:id="rId24"/>
              </a:rPr>
              <a:t> 2024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136681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9AA0D3-DA11-4619-82CA-38403862C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77" y="365126"/>
            <a:ext cx="10515600" cy="567935"/>
          </a:xfrm>
        </p:spPr>
        <p:txBody>
          <a:bodyPr>
            <a:normAutofit/>
          </a:bodyPr>
          <a:lstStyle/>
          <a:p>
            <a:r>
              <a:rPr lang="ru-RU" sz="3200" dirty="0"/>
              <a:t>Российский рынок СУБД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76773D8-B464-4710-B4AA-E6176580A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17</a:t>
            </a:fld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38C580-3A1D-4A1B-98B2-FE098B795403}"/>
              </a:ext>
            </a:extLst>
          </p:cNvPr>
          <p:cNvSpPr txBox="1"/>
          <p:nvPr/>
        </p:nvSpPr>
        <p:spPr>
          <a:xfrm>
            <a:off x="6096000" y="471395"/>
            <a:ext cx="48945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hlinkClick r:id="rId2"/>
              </a:rPr>
              <a:t>Российский рынок СУБД: достижения, драйверы и перспективы. Обзор </a:t>
            </a:r>
            <a:r>
              <a:rPr lang="ru-RU" sz="1200" dirty="0" err="1">
                <a:hlinkClick r:id="rId2"/>
              </a:rPr>
              <a:t>TAdviser</a:t>
            </a:r>
            <a:r>
              <a:rPr lang="ru-RU" sz="1200" dirty="0">
                <a:hlinkClick r:id="rId2"/>
              </a:rPr>
              <a:t> 2024</a:t>
            </a:r>
            <a:endParaRPr lang="ru-RU" sz="12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9B8CCE0-9CED-47A3-ABE1-CA3ECB9F68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90" b="5179"/>
          <a:stretch/>
        </p:blipFill>
        <p:spPr bwMode="auto">
          <a:xfrm>
            <a:off x="1022349" y="1194274"/>
            <a:ext cx="9232900" cy="479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316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03786121-3E69-486E-BB25-E006A5366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9925" y="3956410"/>
            <a:ext cx="2704679" cy="208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9AA0D3-DA11-4619-82CA-38403862C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77" y="365126"/>
            <a:ext cx="10515600" cy="605305"/>
          </a:xfrm>
        </p:spPr>
        <p:txBody>
          <a:bodyPr>
            <a:noAutofit/>
          </a:bodyPr>
          <a:lstStyle/>
          <a:p>
            <a:r>
              <a:rPr lang="ru-RU" sz="2800" dirty="0"/>
              <a:t>Определение базы данных</a:t>
            </a:r>
            <a:endParaRPr lang="en-US" sz="280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76773D8-B464-4710-B4AA-E6176580A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18</a:t>
            </a:fld>
            <a:endParaRPr lang="ru-RU"/>
          </a:p>
        </p:txBody>
      </p:sp>
      <p:sp>
        <p:nvSpPr>
          <p:cNvPr id="8" name="Подзаголовок 7">
            <a:extLst>
              <a:ext uri="{FF2B5EF4-FFF2-40B4-BE49-F238E27FC236}">
                <a16:creationId xmlns:a16="http://schemas.microsoft.com/office/drawing/2014/main" id="{069CA9C9-670D-4AAA-A5DE-0E0A3DDA06DD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474977" y="1076102"/>
            <a:ext cx="8286468" cy="5071188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600" b="1" dirty="0"/>
              <a:t>База данных (БД) </a:t>
            </a:r>
            <a:r>
              <a:rPr lang="ru-RU" sz="1600" dirty="0"/>
              <a:t>- совокупность данных, хранимых в соответствии со схемой данных, манипулирование которыми выполняют в соответствии с правилами средств моделирования данных (ГОСТ)</a:t>
            </a:r>
          </a:p>
          <a:p>
            <a:pPr algn="l"/>
            <a:endParaRPr lang="ru-RU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600" b="1" dirty="0"/>
              <a:t>База данных (БД) </a:t>
            </a:r>
            <a:r>
              <a:rPr lang="ru-RU" sz="1600" dirty="0"/>
              <a:t>- организованная в соответствии с определенными правилами и поддерживаемая в памяти компьютера совокупность данных, характеризующая актуальное состояние некоторой предметной области и используемая для удовлетворения информационных потребностей пользователей. (</a:t>
            </a:r>
            <a:r>
              <a:rPr lang="ru-RU" sz="1600" dirty="0" err="1"/>
              <a:t>Когаловский</a:t>
            </a:r>
            <a:r>
              <a:rPr lang="ru-RU" sz="1600" dirty="0"/>
              <a:t> М.Р.)</a:t>
            </a:r>
          </a:p>
          <a:p>
            <a:pPr algn="l"/>
            <a:endParaRPr lang="ru-RU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600" b="1" dirty="0"/>
              <a:t>База данных (БД) </a:t>
            </a:r>
            <a:r>
              <a:rPr lang="ru-RU" sz="1600" dirty="0"/>
              <a:t>- некоторый набор перманентных (постоянно хранимых) данных, используемых прикладными программными системами какого-либо предприятия (</a:t>
            </a:r>
            <a:r>
              <a:rPr lang="ru-RU" sz="1600" dirty="0" err="1"/>
              <a:t>Дейт</a:t>
            </a:r>
            <a:r>
              <a:rPr lang="ru-RU" sz="1600" dirty="0"/>
              <a:t> </a:t>
            </a:r>
            <a:r>
              <a:rPr lang="ru-RU" sz="1600" dirty="0" err="1"/>
              <a:t>К.Дж</a:t>
            </a:r>
            <a:r>
              <a:rPr lang="ru-RU" sz="1600" dirty="0"/>
              <a:t>.)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444444"/>
                </a:solidFill>
              </a:rPr>
              <a:t>База данных (Database) </a:t>
            </a:r>
            <a:r>
              <a:rPr lang="ru-RU" sz="1600" dirty="0">
                <a:solidFill>
                  <a:srgbClr val="444444"/>
                </a:solidFill>
              </a:rPr>
              <a:t>- это структурированная коллекция данных, организованных и хранимых в электронном формате для удобного доступа, управления и обработки (Яндекс, </a:t>
            </a:r>
            <a:r>
              <a:rPr lang="ru-RU" sz="1600" dirty="0" err="1">
                <a:solidFill>
                  <a:srgbClr val="444444"/>
                </a:solidFill>
              </a:rPr>
              <a:t>Хабр</a:t>
            </a:r>
            <a:r>
              <a:rPr lang="ru-RU" sz="1600" dirty="0">
                <a:solidFill>
                  <a:srgbClr val="444444"/>
                </a:solidFill>
              </a:rPr>
              <a:t>).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80E585-20CB-4952-A4EA-C38762CCFAA5}"/>
              </a:ext>
            </a:extLst>
          </p:cNvPr>
          <p:cNvSpPr txBox="1"/>
          <p:nvPr/>
        </p:nvSpPr>
        <p:spPr>
          <a:xfrm>
            <a:off x="474977" y="5830794"/>
            <a:ext cx="7765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3"/>
              </a:rPr>
              <a:t>Базы данных: зачем нужны и какие бывают — Журнал «Код»</a:t>
            </a:r>
            <a:endParaRPr lang="ru-RU" dirty="0"/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2A91E8E9-0D44-43D3-BC3E-1FFFB70B7A3E}"/>
              </a:ext>
            </a:extLst>
          </p:cNvPr>
          <p:cNvSpPr txBox="1">
            <a:spLocks/>
          </p:cNvSpPr>
          <p:nvPr/>
        </p:nvSpPr>
        <p:spPr>
          <a:xfrm>
            <a:off x="3949199" y="6223680"/>
            <a:ext cx="4835985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АНАЛИЗ БОЛЬШИХ ДАННЫХ. ДАННЫЕ. ВИДЫ ДАННЫХ. ОДНОМЕРНЫЙ И МНОГОМЕРНЫЙ АНАЛИЗ. OLAP-КУБ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101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9AA0D3-DA11-4619-82CA-38403862C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400" dirty="0"/>
              <a:t>Что такое Системы управления базами данных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76773D8-B464-4710-B4AA-E6176580A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19</a:t>
            </a:fld>
            <a:endParaRPr lang="ru-RU"/>
          </a:p>
        </p:txBody>
      </p:sp>
      <p:sp>
        <p:nvSpPr>
          <p:cNvPr id="8" name="Подзаголовок 7">
            <a:extLst>
              <a:ext uri="{FF2B5EF4-FFF2-40B4-BE49-F238E27FC236}">
                <a16:creationId xmlns:a16="http://schemas.microsoft.com/office/drawing/2014/main" id="{069CA9C9-670D-4AAA-A5DE-0E0A3DDA06DD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474976" y="1250772"/>
            <a:ext cx="11149489" cy="4828295"/>
          </a:xfrm>
        </p:spPr>
        <p:txBody>
          <a:bodyPr>
            <a:normAutofit/>
          </a:bodyPr>
          <a:lstStyle/>
          <a:p>
            <a:pPr algn="just"/>
            <a:r>
              <a:rPr lang="ru-RU" sz="1500" b="1" dirty="0">
                <a:latin typeface="+mn-lt"/>
              </a:rPr>
              <a:t>Системы управления базами данных </a:t>
            </a:r>
            <a:r>
              <a:rPr lang="ru-RU" sz="1500" dirty="0">
                <a:latin typeface="+mn-lt"/>
              </a:rPr>
              <a:t>— программное обеспечение, используемое для </a:t>
            </a:r>
          </a:p>
          <a:p>
            <a:pPr algn="just"/>
            <a:r>
              <a:rPr lang="ru-RU" sz="1500" dirty="0">
                <a:latin typeface="+mn-lt"/>
              </a:rPr>
              <a:t>создания, изменения, администрирования баз данных</a:t>
            </a:r>
          </a:p>
          <a:p>
            <a:pPr algn="just"/>
            <a:endParaRPr lang="ru-RU" sz="1500" dirty="0">
              <a:latin typeface="+mn-lt"/>
            </a:endParaRPr>
          </a:p>
          <a:p>
            <a:pPr algn="just"/>
            <a:r>
              <a:rPr lang="ru-RU" sz="1500" dirty="0">
                <a:latin typeface="+mn-lt"/>
              </a:rPr>
              <a:t> </a:t>
            </a:r>
            <a:r>
              <a:rPr lang="ru-RU" sz="1500" b="1" dirty="0">
                <a:latin typeface="+mn-lt"/>
              </a:rPr>
              <a:t>Функции СУБД </a:t>
            </a:r>
            <a:r>
              <a:rPr lang="ru-RU" sz="1500" dirty="0">
                <a:latin typeface="+mn-lt"/>
              </a:rPr>
              <a:t>- выполнение различных операций с данными: ввод, хранение, </a:t>
            </a:r>
          </a:p>
          <a:p>
            <a:pPr algn="just"/>
            <a:r>
              <a:rPr lang="ru-RU" sz="1500" dirty="0">
                <a:latin typeface="+mn-lt"/>
              </a:rPr>
              <a:t>манипулирование, обработка запросов, поиск, выборка, сортировка, обновление, защита </a:t>
            </a:r>
          </a:p>
          <a:p>
            <a:pPr algn="just"/>
            <a:r>
              <a:rPr lang="ru-RU" sz="1500" dirty="0">
                <a:latin typeface="+mn-lt"/>
              </a:rPr>
              <a:t>данных от несанкционированного доступа или потери</a:t>
            </a:r>
          </a:p>
        </p:txBody>
      </p:sp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AE6BAA99-49FE-4DBA-9DE3-0134BE05D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147" y="3486323"/>
            <a:ext cx="4609322" cy="259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icture background">
            <a:extLst>
              <a:ext uri="{FF2B5EF4-FFF2-40B4-BE49-F238E27FC236}">
                <a16:creationId xmlns:a16="http://schemas.microsoft.com/office/drawing/2014/main" id="{68C26FCE-3134-4481-8924-BF415AAD61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" r="2066"/>
          <a:stretch/>
        </p:blipFill>
        <p:spPr bwMode="auto">
          <a:xfrm>
            <a:off x="848200" y="3467095"/>
            <a:ext cx="4425358" cy="256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PlaceHolder 1">
            <a:extLst>
              <a:ext uri="{FF2B5EF4-FFF2-40B4-BE49-F238E27FC236}">
                <a16:creationId xmlns:a16="http://schemas.microsoft.com/office/drawing/2014/main" id="{2E444E00-86F9-4551-ABA1-7CFF757D704E}"/>
              </a:ext>
            </a:extLst>
          </p:cNvPr>
          <p:cNvSpPr txBox="1">
            <a:spLocks/>
          </p:cNvSpPr>
          <p:nvPr/>
        </p:nvSpPr>
        <p:spPr>
          <a:xfrm>
            <a:off x="3949199" y="6223680"/>
            <a:ext cx="4835985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АНАЛИЗ БОЛЬШИХ ДАННЫХ. ДАННЫЕ. ВИДЫ ДАННЫХ. ОДНОМЕРНЫЙ И МНОГОМЕРНЫЙ АНАЛИЗ. OLAP-КУБ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48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ftr" idx="19"/>
          </p:nvPr>
        </p:nvSpPr>
        <p:spPr>
          <a:xfrm>
            <a:off x="3949199" y="6223680"/>
            <a:ext cx="4835985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rgbClr val="0070C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200" b="0" strike="noStrike" spc="-1" dirty="0">
                <a:solidFill>
                  <a:srgbClr val="0070C0"/>
                </a:solidFill>
                <a:latin typeface="Times New Roman"/>
              </a:rPr>
              <a:t>АНАЛИЗ БОЛЬШИХ ДАННЫХ. ДАННЫЕ. ВИДЫ ДАННЫХ. ОДНОМЕРНЫЙ И МНОГОМЕРНЫЙ АНАЛИЗ. OLAP-КУБ</a:t>
            </a:r>
            <a:endParaRPr lang="ru-RU" sz="12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sldNum" idx="20"/>
          </p:nvPr>
        </p:nvSpPr>
        <p:spPr>
          <a:xfrm>
            <a:off x="9329400" y="6223680"/>
            <a:ext cx="170532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70C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38C4E62-E8F5-4F71-BA76-F66B79DC9E6F}" type="slidenum">
              <a:rPr lang="en-US" sz="1200" b="0" strike="noStrike" spc="-1">
                <a:solidFill>
                  <a:srgbClr val="0070C0"/>
                </a:solidFill>
                <a:latin typeface="Times New Roman"/>
              </a:rPr>
              <a:t>2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2" name="Diagram1"/>
          <p:cNvGraphicFramePr/>
          <p:nvPr>
            <p:extLst>
              <p:ext uri="{D42A27DB-BD31-4B8C-83A1-F6EECF244321}">
                <p14:modId xmlns:p14="http://schemas.microsoft.com/office/powerpoint/2010/main" val="3758324132"/>
              </p:ext>
            </p:extLst>
          </p:nvPr>
        </p:nvGraphicFramePr>
        <p:xfrm>
          <a:off x="367323" y="382954"/>
          <a:ext cx="11457354" cy="5754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F96562-2CE9-474A-A83C-5163F7A16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4" y="275592"/>
            <a:ext cx="10515600" cy="753982"/>
          </a:xfrm>
        </p:spPr>
        <p:txBody>
          <a:bodyPr>
            <a:noAutofit/>
          </a:bodyPr>
          <a:lstStyle/>
          <a:p>
            <a:r>
              <a:rPr lang="ru-RU" sz="2800" b="1" dirty="0"/>
              <a:t>Основные типы базы данных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2A38693-C11A-4934-9BB0-07913793A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20</a:t>
            </a:fld>
            <a:endParaRPr lang="ru-RU"/>
          </a:p>
        </p:txBody>
      </p:sp>
      <p:sp>
        <p:nvSpPr>
          <p:cNvPr id="8" name="Подзаголовок 7">
            <a:extLst>
              <a:ext uri="{FF2B5EF4-FFF2-40B4-BE49-F238E27FC236}">
                <a16:creationId xmlns:a16="http://schemas.microsoft.com/office/drawing/2014/main" id="{B8087DA3-7713-486B-BA21-EEF36C94884B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490534" y="1155834"/>
            <a:ext cx="11155366" cy="596103"/>
          </a:xfrm>
        </p:spPr>
        <p:txBody>
          <a:bodyPr>
            <a:normAutofit fontScale="92500"/>
          </a:bodyPr>
          <a:lstStyle/>
          <a:p>
            <a:r>
              <a:rPr lang="ru-RU" sz="1800" dirty="0">
                <a:latin typeface="+mn-lt"/>
              </a:rPr>
              <a:t> Три основных типа</a:t>
            </a:r>
            <a:r>
              <a:rPr lang="en-US" sz="1800" dirty="0">
                <a:latin typeface="+mn-lt"/>
              </a:rPr>
              <a:t>. </a:t>
            </a:r>
            <a:r>
              <a:rPr lang="ru-RU" sz="1800" dirty="0">
                <a:latin typeface="+mn-lt"/>
              </a:rPr>
              <a:t>В зависимости от того, какие данные нужно в ней хранить и как с ними работать, базы </a:t>
            </a:r>
          </a:p>
          <a:p>
            <a:r>
              <a:rPr lang="ru-RU" sz="1800" dirty="0">
                <a:latin typeface="+mn-lt"/>
              </a:rPr>
              <a:t>делятся на реляционные и </a:t>
            </a:r>
            <a:r>
              <a:rPr lang="ru-RU" sz="1800" dirty="0" err="1">
                <a:latin typeface="+mn-lt"/>
              </a:rPr>
              <a:t>нереляционные</a:t>
            </a:r>
            <a:r>
              <a:rPr lang="ru-RU" sz="1800" dirty="0">
                <a:latin typeface="+mn-lt"/>
              </a:rPr>
              <a:t>: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20D7007-4BE0-432C-B4CE-D7FB16394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148" y="1985199"/>
            <a:ext cx="7207703" cy="4034500"/>
          </a:xfrm>
          <a:prstGeom prst="rect">
            <a:avLst/>
          </a:prstGeom>
        </p:spPr>
      </p:pic>
      <p:sp>
        <p:nvSpPr>
          <p:cNvPr id="9" name="PlaceHolder 1">
            <a:extLst>
              <a:ext uri="{FF2B5EF4-FFF2-40B4-BE49-F238E27FC236}">
                <a16:creationId xmlns:a16="http://schemas.microsoft.com/office/drawing/2014/main" id="{DF8D1698-DA9B-477F-B7F3-69BB380DE41F}"/>
              </a:ext>
            </a:extLst>
          </p:cNvPr>
          <p:cNvSpPr txBox="1">
            <a:spLocks/>
          </p:cNvSpPr>
          <p:nvPr/>
        </p:nvSpPr>
        <p:spPr>
          <a:xfrm>
            <a:off x="3949199" y="6223680"/>
            <a:ext cx="4835985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АНАЛИЗ БОЛЬШИХ ДАННЫХ. ДАННЫЕ. ВИДЫ ДАННЫХ. ОДНОМЕРНЫЙ И МНОГОМЕРНЫЙ АНАЛИЗ. OLAP-КУБ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997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F96562-2CE9-474A-A83C-5163F7A16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4" y="275592"/>
            <a:ext cx="10515600" cy="753982"/>
          </a:xfrm>
        </p:spPr>
        <p:txBody>
          <a:bodyPr>
            <a:noAutofit/>
          </a:bodyPr>
          <a:lstStyle/>
          <a:p>
            <a:r>
              <a:rPr lang="ru-RU" sz="2800" b="1" dirty="0" err="1"/>
              <a:t>Мультимодельные</a:t>
            </a:r>
            <a:r>
              <a:rPr lang="ru-RU" sz="2800" b="1" dirty="0"/>
              <a:t> СУБД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2A38693-C11A-4934-9BB0-07913793A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21</a:t>
            </a:fld>
            <a:endParaRPr lang="ru-RU"/>
          </a:p>
        </p:txBody>
      </p:sp>
      <p:sp>
        <p:nvSpPr>
          <p:cNvPr id="13" name="Подзаголовок 12">
            <a:extLst>
              <a:ext uri="{FF2B5EF4-FFF2-40B4-BE49-F238E27FC236}">
                <a16:creationId xmlns:a16="http://schemas.microsoft.com/office/drawing/2014/main" id="{E1D01D3F-A9EE-41DC-B5CA-E0C98F37545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474976" y="1275948"/>
            <a:ext cx="11132824" cy="4446338"/>
          </a:xfrm>
        </p:spPr>
        <p:txBody>
          <a:bodyPr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2000" dirty="0">
                <a:solidFill>
                  <a:srgbClr val="444444"/>
                </a:solidFill>
                <a:latin typeface="+mn-lt"/>
              </a:rPr>
              <a:t>В рамках системы приходится для хранения данных и решения различных задач по их обработке использовать несколько различных СУБД, каждая из которых поддерживает свою модель данных. 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2000" dirty="0">
                <a:solidFill>
                  <a:srgbClr val="444444"/>
                </a:solidFill>
                <a:latin typeface="+mn-lt"/>
              </a:rPr>
              <a:t>М. </a:t>
            </a:r>
            <a:r>
              <a:rPr lang="ru-RU" sz="2000" dirty="0" err="1">
                <a:solidFill>
                  <a:srgbClr val="444444"/>
                </a:solidFill>
                <a:latin typeface="+mn-lt"/>
              </a:rPr>
              <a:t>Фаулер</a:t>
            </a:r>
            <a:r>
              <a:rPr lang="ru-RU" sz="2000" dirty="0">
                <a:solidFill>
                  <a:srgbClr val="444444"/>
                </a:solidFill>
                <a:latin typeface="+mn-lt"/>
              </a:rPr>
              <a:t> предложил название: «многовариантное хранение» («</a:t>
            </a:r>
            <a:r>
              <a:rPr lang="ru-RU" sz="2000" dirty="0" err="1">
                <a:solidFill>
                  <a:srgbClr val="444444"/>
                </a:solidFill>
                <a:latin typeface="+mn-lt"/>
              </a:rPr>
              <a:t>polyglot</a:t>
            </a:r>
            <a:r>
              <a:rPr lang="ru-RU" sz="2000" dirty="0">
                <a:solidFill>
                  <a:srgbClr val="444444"/>
                </a:solidFill>
                <a:latin typeface="+mn-lt"/>
              </a:rPr>
              <a:t> </a:t>
            </a:r>
            <a:r>
              <a:rPr lang="ru-RU" sz="2000" dirty="0" err="1">
                <a:solidFill>
                  <a:srgbClr val="444444"/>
                </a:solidFill>
                <a:latin typeface="+mn-lt"/>
              </a:rPr>
              <a:t>persistence</a:t>
            </a:r>
            <a:r>
              <a:rPr lang="ru-RU" sz="2000" dirty="0">
                <a:solidFill>
                  <a:srgbClr val="444444"/>
                </a:solidFill>
                <a:latin typeface="+mn-lt"/>
              </a:rPr>
              <a:t>»).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ru-RU" sz="2000" dirty="0">
              <a:solidFill>
                <a:srgbClr val="444444"/>
              </a:solidFill>
              <a:latin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98C13A-53D5-4BB6-BB34-464C369510BA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" r="761"/>
          <a:stretch/>
        </p:blipFill>
        <p:spPr bwMode="auto">
          <a:xfrm>
            <a:off x="2523102" y="3098878"/>
            <a:ext cx="7145795" cy="241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6B49FA-8566-49A8-8A9E-C6F54318AC24}"/>
              </a:ext>
            </a:extLst>
          </p:cNvPr>
          <p:cNvSpPr txBox="1"/>
          <p:nvPr/>
        </p:nvSpPr>
        <p:spPr>
          <a:xfrm>
            <a:off x="767712" y="5624509"/>
            <a:ext cx="109493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b="1" i="1" dirty="0"/>
              <a:t>На рисунке организация хранения данных в полнофункциональном и высоконагруженном приложении в сфере электронной коммерции</a:t>
            </a: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C55B9217-FCC3-4239-BE32-CC0D61B4E722}"/>
              </a:ext>
            </a:extLst>
          </p:cNvPr>
          <p:cNvSpPr txBox="1">
            <a:spLocks/>
          </p:cNvSpPr>
          <p:nvPr/>
        </p:nvSpPr>
        <p:spPr>
          <a:xfrm>
            <a:off x="3949199" y="6223680"/>
            <a:ext cx="4835985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АНАЛИЗ БОЛЬШИХ ДАННЫХ. ДАННЫЕ. ВИДЫ ДАННЫХ. ОДНОМЕРНЫЙ И МНОГОМЕРНЫЙ АНАЛИЗ. OLAP-КУБ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002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F96562-2CE9-474A-A83C-5163F7A16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4" y="275592"/>
            <a:ext cx="10515600" cy="753982"/>
          </a:xfrm>
        </p:spPr>
        <p:txBody>
          <a:bodyPr>
            <a:noAutofit/>
          </a:bodyPr>
          <a:lstStyle/>
          <a:p>
            <a:r>
              <a:rPr lang="ru-RU" sz="2800" b="1" dirty="0" err="1"/>
              <a:t>Мультимодельные</a:t>
            </a:r>
            <a:r>
              <a:rPr lang="ru-RU" sz="2800" b="1" dirty="0"/>
              <a:t> СУБД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2A38693-C11A-4934-9BB0-07913793A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22</a:t>
            </a:fld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8FD15BD-347C-4B5B-A3C7-D2663E89CEA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825" r="-194"/>
          <a:stretch/>
        </p:blipFill>
        <p:spPr>
          <a:xfrm>
            <a:off x="2571846" y="1816101"/>
            <a:ext cx="7048308" cy="4293263"/>
          </a:xfrm>
        </p:spPr>
      </p:pic>
      <p:sp>
        <p:nvSpPr>
          <p:cNvPr id="8" name="Подзаголовок 7">
            <a:extLst>
              <a:ext uri="{FF2B5EF4-FFF2-40B4-BE49-F238E27FC236}">
                <a16:creationId xmlns:a16="http://schemas.microsoft.com/office/drawing/2014/main" id="{B8087DA3-7713-486B-BA21-EEF36C94884B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490534" y="1155834"/>
            <a:ext cx="11155366" cy="596103"/>
          </a:xfrm>
        </p:spPr>
        <p:txBody>
          <a:bodyPr>
            <a:normAutofit/>
          </a:bodyPr>
          <a:lstStyle/>
          <a:p>
            <a:r>
              <a:rPr lang="ru-RU" sz="1800" dirty="0">
                <a:latin typeface="+mn-lt"/>
              </a:rPr>
              <a:t>Для каждой СУБД указаны первоначальная поддерживаемая модель (когда-то бывшая единственной) и наряду с ней модели, поддерживаемые сейчас. Модели могут быть поддержаны в СУБД на основе БД.</a:t>
            </a: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2197EED0-AD6A-4B58-80E7-CEE4DB19657F}"/>
              </a:ext>
            </a:extLst>
          </p:cNvPr>
          <p:cNvSpPr txBox="1">
            <a:spLocks/>
          </p:cNvSpPr>
          <p:nvPr/>
        </p:nvSpPr>
        <p:spPr>
          <a:xfrm>
            <a:off x="3949199" y="6223680"/>
            <a:ext cx="4835985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АНАЛИЗ БОЛЬШИХ ДАННЫХ. ДАННЫЕ. ВИДЫ ДАННЫХ. ОДНОМЕРНЫЙ И МНОГОМЕРНЫЙ АНАЛИЗ. OLAP-КУБ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674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F96562-2CE9-474A-A83C-5163F7A16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10485366" cy="835738"/>
          </a:xfrm>
        </p:spPr>
        <p:txBody>
          <a:bodyPr>
            <a:noAutofit/>
          </a:bodyPr>
          <a:lstStyle/>
          <a:p>
            <a:r>
              <a:rPr lang="ru-RU" sz="2800" b="1" dirty="0"/>
              <a:t>Реляционные (</a:t>
            </a:r>
            <a:r>
              <a:rPr lang="en-US" sz="2800" b="1" dirty="0"/>
              <a:t>Oracle</a:t>
            </a:r>
            <a:r>
              <a:rPr lang="ru-RU" sz="2800" b="1" dirty="0"/>
              <a:t>, </a:t>
            </a:r>
            <a:r>
              <a:rPr lang="en-US" sz="2800" b="1" dirty="0"/>
              <a:t>SQLite</a:t>
            </a:r>
            <a:r>
              <a:rPr lang="ru-RU" sz="2800" b="1" dirty="0"/>
              <a:t>, </a:t>
            </a:r>
            <a:r>
              <a:rPr lang="en-US" sz="2800" b="1" dirty="0"/>
              <a:t>PostgreSQL</a:t>
            </a:r>
            <a:r>
              <a:rPr lang="ru-RU" sz="2800" b="1" dirty="0"/>
              <a:t>, </a:t>
            </a:r>
            <a:r>
              <a:rPr lang="en-US" sz="2800" b="1" dirty="0"/>
              <a:t>Hive </a:t>
            </a:r>
            <a:r>
              <a:rPr lang="ru-RU" sz="2800" b="1" dirty="0"/>
              <a:t>и др.)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2A38693-C11A-4934-9BB0-07913793A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23</a:t>
            </a:fld>
            <a:endParaRPr lang="ru-RU"/>
          </a:p>
        </p:txBody>
      </p:sp>
      <p:sp>
        <p:nvSpPr>
          <p:cNvPr id="13" name="Подзаголовок 12">
            <a:extLst>
              <a:ext uri="{FF2B5EF4-FFF2-40B4-BE49-F238E27FC236}">
                <a16:creationId xmlns:a16="http://schemas.microsoft.com/office/drawing/2014/main" id="{E1D01D3F-A9EE-41DC-B5CA-E0C98F3754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2000" b="1" dirty="0">
                <a:solidFill>
                  <a:srgbClr val="89DB2C"/>
                </a:solidFill>
                <a:latin typeface="+mj-lt"/>
              </a:rPr>
              <a:t>Преимущества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DE3AE33B-ED21-413F-B567-E83824FF6D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+mn-lt"/>
              </a:rPr>
              <a:t>Хорошо структурированные данные с определенными схемами и типами данных.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+mn-lt"/>
              </a:rPr>
              <a:t>Поддержка языка SQL, что делает их легкими в использовании и обучении.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+mn-lt"/>
              </a:rPr>
              <a:t>Целостность данных и возможность задания ограничений на данные (ключи, ограничения целостности).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+mn-lt"/>
              </a:rPr>
              <a:t>Хорошая производительность для операций с большим объемом данных при правильном проектировании.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BDEAE0BF-062A-45E0-83DA-23DD4C8197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ru-RU" sz="2000" b="1" dirty="0">
                <a:solidFill>
                  <a:srgbClr val="FF0000"/>
                </a:solidFill>
                <a:latin typeface="+mj-lt"/>
              </a:rPr>
              <a:t>Недостатки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0B00777-AA08-42C5-83BB-16ACF5E5587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+mn-lt"/>
              </a:rPr>
              <a:t>Масштабирование может быть сложным и требует дополнительных усилий для обработки больших объемов данных.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+mn-lt"/>
              </a:rPr>
              <a:t>Не всегда эффективны для хранения неструктурированных данных, таких как текст, изображения или видео.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9169DC7-4516-4341-84C3-8693E5A3B5EC}"/>
              </a:ext>
            </a:extLst>
          </p:cNvPr>
          <p:cNvSpPr/>
          <p:nvPr/>
        </p:nvSpPr>
        <p:spPr>
          <a:xfrm>
            <a:off x="6096000" y="4152900"/>
            <a:ext cx="5732215" cy="1972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74" name="Picture 2" descr="Пример хранения данных в реляционной СУБД">
            <a:extLst>
              <a:ext uri="{FF2B5EF4-FFF2-40B4-BE49-F238E27FC236}">
                <a16:creationId xmlns:a16="http://schemas.microsoft.com/office/drawing/2014/main" id="{AADDCA49-5FFD-4ED0-B15C-FE362ACF1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185" y="4469228"/>
            <a:ext cx="5728030" cy="130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laceHolder 1">
            <a:extLst>
              <a:ext uri="{FF2B5EF4-FFF2-40B4-BE49-F238E27FC236}">
                <a16:creationId xmlns:a16="http://schemas.microsoft.com/office/drawing/2014/main" id="{6FCAF09E-040A-496D-8672-173D907E4FA2}"/>
              </a:ext>
            </a:extLst>
          </p:cNvPr>
          <p:cNvSpPr txBox="1">
            <a:spLocks/>
          </p:cNvSpPr>
          <p:nvPr/>
        </p:nvSpPr>
        <p:spPr>
          <a:xfrm>
            <a:off x="3949199" y="6223680"/>
            <a:ext cx="4835985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АНАЛИЗ БОЛЬШИХ ДАННЫХ. ДАННЫЕ. ВИДЫ ДАННЫХ. ОДНОМЕРНЫЙ И МНОГОМЕРНЫЙ АНАЛИЗ. OLAP-КУБ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563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F96562-2CE9-474A-A83C-5163F7A16B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800" b="1" dirty="0"/>
              <a:t>NoSQL</a:t>
            </a:r>
            <a:r>
              <a:rPr lang="ru-RU" sz="2800" b="1" dirty="0"/>
              <a:t> (</a:t>
            </a:r>
            <a:r>
              <a:rPr lang="en-US" sz="2800" b="1" dirty="0"/>
              <a:t>MongoDB</a:t>
            </a:r>
            <a:r>
              <a:rPr lang="ru-RU" sz="2800" b="1" dirty="0"/>
              <a:t>, </a:t>
            </a:r>
            <a:r>
              <a:rPr lang="en-US" sz="2800" b="1" dirty="0"/>
              <a:t>CouchDB</a:t>
            </a:r>
            <a:r>
              <a:rPr lang="ru-RU" sz="2800" b="1" dirty="0"/>
              <a:t>, </a:t>
            </a:r>
            <a:r>
              <a:rPr lang="en-US" sz="2800" b="1" dirty="0"/>
              <a:t>Databricks</a:t>
            </a:r>
            <a:r>
              <a:rPr lang="ru-RU" sz="2800" b="1" dirty="0"/>
              <a:t> и др.)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7EC0E3D-6EFC-4A52-B8FD-91168A25E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65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2A38693-C11A-4934-9BB0-07913793A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24</a:t>
            </a:fld>
            <a:endParaRPr lang="ru-RU"/>
          </a:p>
        </p:txBody>
      </p:sp>
      <p:sp>
        <p:nvSpPr>
          <p:cNvPr id="13" name="Подзаголовок 12">
            <a:extLst>
              <a:ext uri="{FF2B5EF4-FFF2-40B4-BE49-F238E27FC236}">
                <a16:creationId xmlns:a16="http://schemas.microsoft.com/office/drawing/2014/main" id="{E1D01D3F-A9EE-41DC-B5CA-E0C98F3754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2000" b="1" dirty="0">
                <a:solidFill>
                  <a:srgbClr val="89DB2C"/>
                </a:solidFill>
                <a:latin typeface="+mj-lt"/>
              </a:rPr>
              <a:t>Преимущества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DE3AE33B-ED21-413F-B567-E83824FF6D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+mn-lt"/>
              </a:rPr>
              <a:t>Хорошая масштабируемость и способность обрабатывать большие объемы данных и неструктурированные данные.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+mn-lt"/>
              </a:rPr>
              <a:t>Гибкая схема, позволяющая добавлять поля без необходимости изменения существующих данных.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+mn-lt"/>
              </a:rPr>
              <a:t>Высокая производительность для некоторых типов запросов, особенно когда используется горизонтальное масштабирование.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BDEAE0BF-062A-45E0-83DA-23DD4C8197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ru-RU" sz="2000" b="1" dirty="0">
                <a:solidFill>
                  <a:srgbClr val="FF0000"/>
                </a:solidFill>
                <a:latin typeface="+mj-lt"/>
              </a:rPr>
              <a:t>Недостатки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0B00777-AA08-42C5-83BB-16ACF5E5587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5719" y="2267104"/>
            <a:ext cx="4927600" cy="175880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+mn-lt"/>
              </a:rPr>
              <a:t>Нет стандартного языка запросов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+mn-lt"/>
              </a:rPr>
              <a:t>Отсутствие строгих ограничений целостности данных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+mn-lt"/>
              </a:rPr>
              <a:t>Могут быть сложными в использовании и требуют знания специфических технологий.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661C135-8381-4438-A2CB-A18499C17287}"/>
              </a:ext>
            </a:extLst>
          </p:cNvPr>
          <p:cNvSpPr/>
          <p:nvPr/>
        </p:nvSpPr>
        <p:spPr>
          <a:xfrm>
            <a:off x="6096000" y="4152900"/>
            <a:ext cx="5732215" cy="1972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170" name="Picture 2" descr="Принцип организации хранения документов в докумнто-ориентированной СУБД">
            <a:extLst>
              <a:ext uri="{FF2B5EF4-FFF2-40B4-BE49-F238E27FC236}">
                <a16:creationId xmlns:a16="http://schemas.microsoft.com/office/drawing/2014/main" id="{F702BC46-4833-4E99-845D-29AB75BBA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760" y="4213225"/>
            <a:ext cx="3026693" cy="189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laceHolder 1">
            <a:extLst>
              <a:ext uri="{FF2B5EF4-FFF2-40B4-BE49-F238E27FC236}">
                <a16:creationId xmlns:a16="http://schemas.microsoft.com/office/drawing/2014/main" id="{4BD7CA9B-4C1E-4543-A04F-FEEDC05743E2}"/>
              </a:ext>
            </a:extLst>
          </p:cNvPr>
          <p:cNvSpPr txBox="1">
            <a:spLocks/>
          </p:cNvSpPr>
          <p:nvPr/>
        </p:nvSpPr>
        <p:spPr>
          <a:xfrm>
            <a:off x="3949199" y="6223680"/>
            <a:ext cx="4835985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АНАЛИЗ БОЛЬШИХ ДАННЫХ. ДАННЫЕ. ВИДЫ ДАННЫХ. ОДНОМЕРНЫЙ И МНОГОМЕРНЫЙ АНАЛИЗ. OLAP-КУБ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2420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F96562-2CE9-474A-A83C-5163F7A16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6" y="283369"/>
            <a:ext cx="10320023" cy="835738"/>
          </a:xfrm>
        </p:spPr>
        <p:txBody>
          <a:bodyPr>
            <a:noAutofit/>
          </a:bodyPr>
          <a:lstStyle/>
          <a:p>
            <a:r>
              <a:rPr lang="ru-RU" sz="2800" b="1" dirty="0" err="1"/>
              <a:t>Графовые</a:t>
            </a:r>
            <a:r>
              <a:rPr lang="ru-RU" sz="2800" b="1" dirty="0"/>
              <a:t> (</a:t>
            </a:r>
            <a:r>
              <a:rPr lang="en-US" sz="2800" b="1" dirty="0"/>
              <a:t>Neo4j</a:t>
            </a:r>
            <a:r>
              <a:rPr lang="ru-RU" sz="2800" b="1" dirty="0"/>
              <a:t>, </a:t>
            </a:r>
            <a:r>
              <a:rPr lang="en-US" sz="2800" b="1" dirty="0" err="1"/>
              <a:t>OrientDB</a:t>
            </a:r>
            <a:r>
              <a:rPr lang="ru-RU" sz="2800" b="1" dirty="0"/>
              <a:t>, </a:t>
            </a:r>
            <a:r>
              <a:rPr lang="en-US" sz="2800" b="1" dirty="0" err="1"/>
              <a:t>GraphDB</a:t>
            </a:r>
            <a:r>
              <a:rPr lang="ru-RU" sz="2800" b="1" dirty="0"/>
              <a:t>, </a:t>
            </a:r>
            <a:r>
              <a:rPr lang="en-US" sz="2800" b="1" dirty="0" err="1"/>
              <a:t>Giraph</a:t>
            </a:r>
            <a:r>
              <a:rPr lang="ru-RU" sz="2800" b="1" dirty="0"/>
              <a:t> и др.)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7EC0E3D-6EFC-4A52-B8FD-91168A25E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65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2A38693-C11A-4934-9BB0-07913793A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25</a:t>
            </a:fld>
            <a:endParaRPr lang="ru-RU"/>
          </a:p>
        </p:txBody>
      </p:sp>
      <p:sp>
        <p:nvSpPr>
          <p:cNvPr id="13" name="Подзаголовок 12">
            <a:extLst>
              <a:ext uri="{FF2B5EF4-FFF2-40B4-BE49-F238E27FC236}">
                <a16:creationId xmlns:a16="http://schemas.microsoft.com/office/drawing/2014/main" id="{E1D01D3F-A9EE-41DC-B5CA-E0C98F3754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2000" b="1" dirty="0">
                <a:solidFill>
                  <a:srgbClr val="89DB2C"/>
                </a:solidFill>
                <a:latin typeface="+mj-lt"/>
              </a:rPr>
              <a:t>Преимущества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DE3AE33B-ED21-413F-B567-E83824FF6D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+mn-lt"/>
              </a:rPr>
              <a:t>Оптимизированы для работы с связанными данными и сложными взаимосвязями.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+mn-lt"/>
              </a:rPr>
              <a:t>Позволяют эффективно выполнять запросы по графам и обнаруживать связи между данными.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BDEAE0BF-062A-45E0-83DA-23DD4C8197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ru-RU" sz="2000" b="1" dirty="0">
                <a:solidFill>
                  <a:srgbClr val="FF0000"/>
                </a:solidFill>
                <a:latin typeface="+mj-lt"/>
              </a:rPr>
              <a:t>Недостатки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0B00777-AA08-42C5-83BB-16ACF5E5587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+mn-lt"/>
              </a:rPr>
              <a:t>Могут быть неэффективными для хранения простых структурированных данных.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+mn-lt"/>
              </a:rPr>
              <a:t>Масштабирование может быть сложным для больших графов.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531AACC-C0EC-4EEE-97E2-3EB0C6CA8BD9}"/>
              </a:ext>
            </a:extLst>
          </p:cNvPr>
          <p:cNvSpPr/>
          <p:nvPr/>
        </p:nvSpPr>
        <p:spPr>
          <a:xfrm>
            <a:off x="6096000" y="4152900"/>
            <a:ext cx="5732215" cy="1972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194" name="Picture 2" descr="Пример визуализации Графа">
            <a:extLst>
              <a:ext uri="{FF2B5EF4-FFF2-40B4-BE49-F238E27FC236}">
                <a16:creationId xmlns:a16="http://schemas.microsoft.com/office/drawing/2014/main" id="{758A6C1B-7558-4A0A-BA42-C732BD216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179" y="4195677"/>
            <a:ext cx="2763422" cy="1897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laceHolder 1">
            <a:extLst>
              <a:ext uri="{FF2B5EF4-FFF2-40B4-BE49-F238E27FC236}">
                <a16:creationId xmlns:a16="http://schemas.microsoft.com/office/drawing/2014/main" id="{D764F714-C0A8-48C4-9C96-EE1781902DBE}"/>
              </a:ext>
            </a:extLst>
          </p:cNvPr>
          <p:cNvSpPr txBox="1">
            <a:spLocks/>
          </p:cNvSpPr>
          <p:nvPr/>
        </p:nvSpPr>
        <p:spPr>
          <a:xfrm>
            <a:off x="3949199" y="6223680"/>
            <a:ext cx="4835985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АНАЛИЗ БОЛЬШИХ ДАННЫХ. ДАННЫЕ. ВИДЫ ДАННЫХ. ОДНОМЕРНЫЙ И МНОГОМЕРНЫЙ АНАЛИЗ. OLAP-КУБ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7917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F96562-2CE9-474A-A83C-5163F7A16B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ru-RU" sz="2800" b="1" dirty="0"/>
              <a:t>Колоночные (</a:t>
            </a:r>
            <a:r>
              <a:rPr lang="en-US" sz="2800" b="1" dirty="0" err="1"/>
              <a:t>ClickHouse</a:t>
            </a:r>
            <a:r>
              <a:rPr lang="en-US" sz="2800" b="1" dirty="0"/>
              <a:t>, Vertica</a:t>
            </a:r>
            <a:r>
              <a:rPr lang="ru-RU" sz="2800" b="1" dirty="0"/>
              <a:t> и др.)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7EC0E3D-6EFC-4A52-B8FD-91168A25E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65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2A38693-C11A-4934-9BB0-07913793A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26</a:t>
            </a:fld>
            <a:endParaRPr lang="ru-RU"/>
          </a:p>
        </p:txBody>
      </p:sp>
      <p:sp>
        <p:nvSpPr>
          <p:cNvPr id="13" name="Подзаголовок 12">
            <a:extLst>
              <a:ext uri="{FF2B5EF4-FFF2-40B4-BE49-F238E27FC236}">
                <a16:creationId xmlns:a16="http://schemas.microsoft.com/office/drawing/2014/main" id="{E1D01D3F-A9EE-41DC-B5CA-E0C98F3754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8681" y="1491740"/>
            <a:ext cx="4927600" cy="355600"/>
          </a:xfrm>
        </p:spPr>
        <p:txBody>
          <a:bodyPr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2000" b="1" dirty="0">
                <a:solidFill>
                  <a:srgbClr val="92D050"/>
                </a:solidFill>
                <a:latin typeface="+mj-lt"/>
              </a:rPr>
              <a:t>Преимущества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DE3AE33B-ED21-413F-B567-E83824FF6D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3504" y="2105171"/>
            <a:ext cx="4927600" cy="338439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+mn-lt"/>
              </a:rPr>
              <a:t>Эффективное сжатие данных, что позволяет хранить большие объемы данных на меньшем объеме дискового пространства.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+mn-lt"/>
              </a:rPr>
              <a:t>Высокая производительность для операций чтения и аналитических запросов.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BDEAE0BF-062A-45E0-83DA-23DD4C8197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5719" y="1515305"/>
            <a:ext cx="4927600" cy="355600"/>
          </a:xfrm>
        </p:spPr>
        <p:txBody>
          <a:bodyPr>
            <a:noAutofit/>
          </a:bodyPr>
          <a:lstStyle/>
          <a:p>
            <a:r>
              <a:rPr lang="ru-RU" sz="2000" b="1" dirty="0">
                <a:solidFill>
                  <a:srgbClr val="FF0000"/>
                </a:solidFill>
                <a:latin typeface="+mj-lt"/>
              </a:rPr>
              <a:t>Недостатки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0B00777-AA08-42C5-83BB-16ACF5E5587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5719" y="2105172"/>
            <a:ext cx="4927600" cy="338439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+mn-lt"/>
              </a:rPr>
              <a:t>Ограниченная поддержка операций записи, что делает их менее подходящими для транзакционных приложений.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+mn-lt"/>
              </a:rPr>
              <a:t>Запросы на выборку данных построены по столбцам, что может быть неудобно для приложений, ориентированных на строки.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09AB655-A2D6-4C97-BB8C-FEAF733D7C6A}"/>
              </a:ext>
            </a:extLst>
          </p:cNvPr>
          <p:cNvSpPr/>
          <p:nvPr/>
        </p:nvSpPr>
        <p:spPr>
          <a:xfrm>
            <a:off x="6096000" y="4152900"/>
            <a:ext cx="5732215" cy="1972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218" name="Picture 2" descr="Отличие колоночных/столбцовых СУБД от строковых">
            <a:extLst>
              <a:ext uri="{FF2B5EF4-FFF2-40B4-BE49-F238E27FC236}">
                <a16:creationId xmlns:a16="http://schemas.microsoft.com/office/drawing/2014/main" id="{CDE77A19-F039-4BC9-A0DE-DCA903BEEA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06"/>
          <a:stretch/>
        </p:blipFill>
        <p:spPr bwMode="auto">
          <a:xfrm>
            <a:off x="7266535" y="4092306"/>
            <a:ext cx="3391143" cy="209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laceHolder 1">
            <a:extLst>
              <a:ext uri="{FF2B5EF4-FFF2-40B4-BE49-F238E27FC236}">
                <a16:creationId xmlns:a16="http://schemas.microsoft.com/office/drawing/2014/main" id="{0EFC4AC5-D33F-4FE3-BC30-5BC1F2BC1535}"/>
              </a:ext>
            </a:extLst>
          </p:cNvPr>
          <p:cNvSpPr txBox="1">
            <a:spLocks/>
          </p:cNvSpPr>
          <p:nvPr/>
        </p:nvSpPr>
        <p:spPr>
          <a:xfrm>
            <a:off x="3949199" y="6223680"/>
            <a:ext cx="4835985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АНАЛИЗ БОЛЬШИХ ДАННЫХ. ДАННЫЕ. ВИДЫ ДАННЫХ. ОДНОМЕРНЫЙ И МНОГОМЕРНЫЙ АНАЛИЗ. OLAP-КУБ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232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F96562-2CE9-474A-A83C-5163F7A16B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ru-RU" sz="2800" b="1" dirty="0"/>
              <a:t>Выбор базы данных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2A38693-C11A-4934-9BB0-07913793A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27</a:t>
            </a:fld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683DADDA-A8D0-42EB-BB83-CB3E486E21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254" y="1439332"/>
            <a:ext cx="3117852" cy="355600"/>
          </a:xfrm>
        </p:spPr>
        <p:txBody>
          <a:bodyPr>
            <a:normAutofit/>
          </a:bodyPr>
          <a:lstStyle/>
          <a:p>
            <a:r>
              <a:rPr lang="ru-RU" sz="1600" b="1" dirty="0"/>
              <a:t>Реляционные (SQL)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57099BE-2A37-4976-9133-0AC40C67FD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5245" y="1819851"/>
            <a:ext cx="3352800" cy="1609149"/>
          </a:xfrm>
        </p:spPr>
        <p:txBody>
          <a:bodyPr>
            <a:noAutofit/>
          </a:bodyPr>
          <a:lstStyle/>
          <a:p>
            <a:r>
              <a:rPr lang="ru-RU" sz="1100" dirty="0">
                <a:latin typeface="+mn-lt"/>
              </a:rPr>
              <a:t>1. Задачи с жесткой структурой данных, такие как учетные системы, CRM, ERP.</a:t>
            </a:r>
          </a:p>
          <a:p>
            <a:r>
              <a:rPr lang="ru-RU" sz="1100" dirty="0">
                <a:latin typeface="+mn-lt"/>
              </a:rPr>
              <a:t>2. Когда требуется поддержка ACID-транзакций и обеспечение целостности данных.</a:t>
            </a:r>
          </a:p>
          <a:p>
            <a:r>
              <a:rPr lang="ru-RU" sz="1100" dirty="0">
                <a:latin typeface="+mn-lt"/>
              </a:rPr>
              <a:t>3. Относительно небольшие объемы данных с хорошей структурированностью.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03809FF3-1321-493B-BEB3-9BE4A30FB1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37074" y="1430567"/>
            <a:ext cx="3117852" cy="355600"/>
          </a:xfrm>
        </p:spPr>
        <p:txBody>
          <a:bodyPr>
            <a:normAutofit/>
          </a:bodyPr>
          <a:lstStyle/>
          <a:p>
            <a:r>
              <a:rPr lang="ru-RU" sz="1600" b="1" dirty="0" err="1"/>
              <a:t>Графовые</a:t>
            </a:r>
            <a:endParaRPr lang="ru-RU" sz="1600" b="1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6DB970A0-13F5-4F3C-9FF2-48B135CD33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2375" y="1794932"/>
            <a:ext cx="3352800" cy="1395844"/>
          </a:xfrm>
        </p:spPr>
        <p:txBody>
          <a:bodyPr>
            <a:normAutofit/>
          </a:bodyPr>
          <a:lstStyle/>
          <a:p>
            <a:r>
              <a:rPr lang="ru-RU" sz="1100" dirty="0">
                <a:latin typeface="+mn-lt"/>
              </a:rPr>
              <a:t>1. Задачи, связанные с анализом связей и отношений между объектами, такие как социальные сети, рекомендательные системы.</a:t>
            </a:r>
          </a:p>
          <a:p>
            <a:r>
              <a:rPr lang="ru-RU" sz="1100" dirty="0">
                <a:latin typeface="+mn-lt"/>
              </a:rPr>
              <a:t>2. Запросы на поиск путей или алгоритмы обхода графа.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A692666E-BAA2-41B0-8F57-EACE4900F39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9789" y="1412574"/>
            <a:ext cx="3444677" cy="355600"/>
          </a:xfrm>
        </p:spPr>
        <p:txBody>
          <a:bodyPr>
            <a:noAutofit/>
          </a:bodyPr>
          <a:lstStyle/>
          <a:p>
            <a:r>
              <a:rPr lang="ru-RU" sz="1600" b="1" dirty="0"/>
              <a:t>Временные ряды БД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C4590103-82FD-4A55-AF45-81C8CDF72B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89505" y="1718797"/>
            <a:ext cx="3347250" cy="528822"/>
          </a:xfrm>
        </p:spPr>
        <p:txBody>
          <a:bodyPr>
            <a:noAutofit/>
          </a:bodyPr>
          <a:lstStyle/>
          <a:p>
            <a:r>
              <a:rPr lang="ru-RU" sz="1100" dirty="0">
                <a:latin typeface="+mn-lt"/>
              </a:rPr>
              <a:t>Обработка и анализ данных с временной зависимостью: данные с датчиков, </a:t>
            </a:r>
            <a:r>
              <a:rPr lang="ru-RU" sz="1100" dirty="0" err="1">
                <a:latin typeface="+mn-lt"/>
              </a:rPr>
              <a:t>логи</a:t>
            </a:r>
            <a:r>
              <a:rPr lang="ru-RU" sz="1100" dirty="0">
                <a:latin typeface="+mn-lt"/>
              </a:rPr>
              <a:t> событий и прогнозирование.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E448E12B-A980-44A0-A8CA-31C17E6292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3494" y="3825804"/>
            <a:ext cx="3450030" cy="355600"/>
          </a:xfrm>
        </p:spPr>
        <p:txBody>
          <a:bodyPr>
            <a:noAutofit/>
          </a:bodyPr>
          <a:lstStyle/>
          <a:p>
            <a:r>
              <a:rPr lang="ru-RU" sz="1600" b="1" dirty="0" err="1"/>
              <a:t>Документоориентированные</a:t>
            </a:r>
            <a:endParaRPr lang="ru-RU" sz="1600" b="1" dirty="0"/>
          </a:p>
          <a:p>
            <a:endParaRPr lang="ru-RU" sz="1600" b="1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2B31DA20-2F41-4459-870D-31BB0C54CE0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5245" y="4193125"/>
            <a:ext cx="3352799" cy="931325"/>
          </a:xfrm>
        </p:spPr>
        <p:txBody>
          <a:bodyPr>
            <a:normAutofit/>
          </a:bodyPr>
          <a:lstStyle/>
          <a:p>
            <a:r>
              <a:rPr lang="ru-RU" sz="1100" dirty="0">
                <a:latin typeface="+mn-lt"/>
              </a:rPr>
              <a:t>1. Работа с неструктурированными или </a:t>
            </a:r>
            <a:r>
              <a:rPr lang="ru-RU" sz="1100" dirty="0" err="1">
                <a:latin typeface="+mn-lt"/>
              </a:rPr>
              <a:t>полуструктурированными</a:t>
            </a:r>
            <a:r>
              <a:rPr lang="ru-RU" sz="1100" dirty="0">
                <a:latin typeface="+mn-lt"/>
              </a:rPr>
              <a:t> данными, такими как JSON или XML.</a:t>
            </a:r>
          </a:p>
          <a:p>
            <a:r>
              <a:rPr lang="ru-RU" sz="1100" dirty="0">
                <a:latin typeface="+mn-lt"/>
              </a:rPr>
              <a:t>2. При необходимости гибкой схемы данных и масштабируемости.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E64CA58B-A058-49AD-A356-F219620851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537074" y="3832768"/>
            <a:ext cx="3117852" cy="355600"/>
          </a:xfrm>
        </p:spPr>
        <p:txBody>
          <a:bodyPr>
            <a:normAutofit/>
          </a:bodyPr>
          <a:lstStyle/>
          <a:p>
            <a:r>
              <a:rPr lang="ru-RU" sz="1600" b="1" dirty="0"/>
              <a:t>Колоночные базы</a:t>
            </a: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F141BB29-0D28-48E1-8025-214E09E2AC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22377" y="4188368"/>
            <a:ext cx="3352798" cy="1433517"/>
          </a:xfrm>
        </p:spPr>
        <p:txBody>
          <a:bodyPr>
            <a:noAutofit/>
          </a:bodyPr>
          <a:lstStyle/>
          <a:p>
            <a:r>
              <a:rPr lang="ru-RU" sz="1100" dirty="0">
                <a:latin typeface="+mn-lt"/>
              </a:rPr>
              <a:t>1. Задачи с большими объемами данных и высокими требованиями к производительности чтения и записи.</a:t>
            </a:r>
          </a:p>
          <a:p>
            <a:r>
              <a:rPr lang="ru-RU" sz="1100" dirty="0">
                <a:latin typeface="+mn-lt"/>
              </a:rPr>
              <a:t>2. Аналитические запросы и агрегации данных.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8D6FF597-C0D3-4BDB-AECA-4700EE56D09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318894" y="3834058"/>
            <a:ext cx="3117852" cy="321649"/>
          </a:xfrm>
        </p:spPr>
        <p:txBody>
          <a:bodyPr>
            <a:noAutofit/>
          </a:bodyPr>
          <a:lstStyle/>
          <a:p>
            <a:r>
              <a:rPr lang="ru-RU" sz="1400" b="1" dirty="0"/>
              <a:t>Объектно-ориентированные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9FAFF9CD-F088-4D89-97C8-8BEF406289E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276427" y="4180317"/>
            <a:ext cx="3117852" cy="1400971"/>
          </a:xfrm>
        </p:spPr>
        <p:txBody>
          <a:bodyPr>
            <a:noAutofit/>
          </a:bodyPr>
          <a:lstStyle/>
          <a:p>
            <a:r>
              <a:rPr lang="ru-RU" sz="1100" dirty="0">
                <a:latin typeface="+mn-lt"/>
              </a:rPr>
              <a:t>1. Разработка приложений с использованием объектно-ориентированной парадигмы.</a:t>
            </a:r>
          </a:p>
          <a:p>
            <a:r>
              <a:rPr lang="ru-RU" sz="1100" dirty="0">
                <a:latin typeface="+mn-lt"/>
              </a:rPr>
              <a:t>2. Сохранение и работа с объектами в базе данных.</a:t>
            </a:r>
          </a:p>
        </p:txBody>
      </p:sp>
      <p:sp>
        <p:nvSpPr>
          <p:cNvPr id="21" name="Текст 13">
            <a:extLst>
              <a:ext uri="{FF2B5EF4-FFF2-40B4-BE49-F238E27FC236}">
                <a16:creationId xmlns:a16="http://schemas.microsoft.com/office/drawing/2014/main" id="{1FAE4330-7474-49C8-94D6-4FCC57A222F9}"/>
              </a:ext>
            </a:extLst>
          </p:cNvPr>
          <p:cNvSpPr txBox="1">
            <a:spLocks/>
          </p:cNvSpPr>
          <p:nvPr/>
        </p:nvSpPr>
        <p:spPr>
          <a:xfrm>
            <a:off x="8174436" y="2394319"/>
            <a:ext cx="3450030" cy="2599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/>
              <a:t>Ключ-значение хранилища</a:t>
            </a:r>
          </a:p>
        </p:txBody>
      </p:sp>
      <p:sp>
        <p:nvSpPr>
          <p:cNvPr id="22" name="Текст 11">
            <a:extLst>
              <a:ext uri="{FF2B5EF4-FFF2-40B4-BE49-F238E27FC236}">
                <a16:creationId xmlns:a16="http://schemas.microsoft.com/office/drawing/2014/main" id="{7867982C-5671-4AC4-BAB4-9650D9ECA726}"/>
              </a:ext>
            </a:extLst>
          </p:cNvPr>
          <p:cNvSpPr txBox="1">
            <a:spLocks/>
          </p:cNvSpPr>
          <p:nvPr/>
        </p:nvSpPr>
        <p:spPr>
          <a:xfrm>
            <a:off x="8189505" y="2635037"/>
            <a:ext cx="3347250" cy="7939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100" dirty="0">
                <a:latin typeface="+mn-lt"/>
              </a:rPr>
              <a:t>1. Кеширование данных и быстрый доступ к простым ключам-значениям.</a:t>
            </a:r>
          </a:p>
          <a:p>
            <a:r>
              <a:rPr lang="ru-RU" sz="1100" dirty="0">
                <a:latin typeface="+mn-lt"/>
              </a:rPr>
              <a:t>2. Использование в системах кеширования, хранения сессий и др.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5891AA41-F4B1-448E-A289-48E789BF6A88}"/>
              </a:ext>
            </a:extLst>
          </p:cNvPr>
          <p:cNvSpPr/>
          <p:nvPr/>
        </p:nvSpPr>
        <p:spPr>
          <a:xfrm>
            <a:off x="7987512" y="2283984"/>
            <a:ext cx="3800466" cy="117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PlaceHolder 1">
            <a:extLst>
              <a:ext uri="{FF2B5EF4-FFF2-40B4-BE49-F238E27FC236}">
                <a16:creationId xmlns:a16="http://schemas.microsoft.com/office/drawing/2014/main" id="{F9B66638-8392-4D05-A6F7-2268ED4495F1}"/>
              </a:ext>
            </a:extLst>
          </p:cNvPr>
          <p:cNvSpPr txBox="1">
            <a:spLocks/>
          </p:cNvSpPr>
          <p:nvPr/>
        </p:nvSpPr>
        <p:spPr>
          <a:xfrm>
            <a:off x="3949199" y="6223680"/>
            <a:ext cx="4835985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АНАЛИЗ БОЛЬШИХ ДАННЫХ. ДАННЫЕ. ВИДЫ ДАННЫХ. ОДНОМЕРНЫЙ И МНОГОМЕРНЫЙ АНАЛИЗ. OLAP-КУБ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373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Picture background">
            <a:extLst>
              <a:ext uri="{FF2B5EF4-FFF2-40B4-BE49-F238E27FC236}">
                <a16:creationId xmlns:a16="http://schemas.microsoft.com/office/drawing/2014/main" id="{A5DE44C5-F21B-4D20-8682-28B98497C7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28"/>
          <a:stretch/>
        </p:blipFill>
        <p:spPr bwMode="auto">
          <a:xfrm>
            <a:off x="6649405" y="1066800"/>
            <a:ext cx="4975061" cy="499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9AA0D3-DA11-4619-82CA-38403862C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77" y="365126"/>
            <a:ext cx="10515600" cy="605305"/>
          </a:xfrm>
        </p:spPr>
        <p:txBody>
          <a:bodyPr>
            <a:noAutofit/>
          </a:bodyPr>
          <a:lstStyle/>
          <a:p>
            <a:r>
              <a:rPr lang="ru-RU" sz="2800" dirty="0"/>
              <a:t>Принципы </a:t>
            </a:r>
            <a:r>
              <a:rPr lang="en-US" sz="2800" dirty="0"/>
              <a:t>ACID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76773D8-B464-4710-B4AA-E6176580A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28</a:t>
            </a:fld>
            <a:endParaRPr lang="ru-RU"/>
          </a:p>
        </p:txBody>
      </p:sp>
      <p:sp>
        <p:nvSpPr>
          <p:cNvPr id="8" name="Подзаголовок 7">
            <a:extLst>
              <a:ext uri="{FF2B5EF4-FFF2-40B4-BE49-F238E27FC236}">
                <a16:creationId xmlns:a16="http://schemas.microsoft.com/office/drawing/2014/main" id="{069CA9C9-670D-4AAA-A5DE-0E0A3DDA06DD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474977" y="970430"/>
            <a:ext cx="5811523" cy="5096005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ACID свойства: </a:t>
            </a:r>
            <a:endParaRPr lang="en-US" sz="1800" dirty="0"/>
          </a:p>
          <a:p>
            <a:pPr algn="l"/>
            <a:endParaRPr lang="en-U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b="1" i="1" dirty="0">
                <a:solidFill>
                  <a:srgbClr val="4C79B6"/>
                </a:solidFill>
              </a:rPr>
              <a:t>Атомарность</a:t>
            </a:r>
            <a:r>
              <a:rPr lang="ru-RU" sz="1800" dirty="0"/>
              <a:t> - все изменения данных выполняются как единая операция, от начала и до конца.</a:t>
            </a:r>
            <a:endParaRPr lang="en-U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b="1" i="1" dirty="0">
                <a:solidFill>
                  <a:srgbClr val="C04742"/>
                </a:solidFill>
              </a:rPr>
              <a:t>Согласованность</a:t>
            </a:r>
            <a:r>
              <a:rPr lang="ru-RU" sz="1800" dirty="0"/>
              <a:t> - после нормального завершения работы (EOT, End </a:t>
            </a:r>
            <a:r>
              <a:rPr lang="ru-RU" sz="1800" dirty="0" err="1"/>
              <a:t>of</a:t>
            </a:r>
            <a:r>
              <a:rPr lang="ru-RU" sz="1800" dirty="0"/>
              <a:t> </a:t>
            </a:r>
            <a:r>
              <a:rPr lang="ru-RU" sz="1800" dirty="0" err="1"/>
              <a:t>transaction</a:t>
            </a:r>
            <a:r>
              <a:rPr lang="ru-RU" sz="1800" dirty="0"/>
              <a:t>) транзакция фиксирует допустимые результаты.</a:t>
            </a:r>
            <a:endParaRPr lang="en-U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b="1" i="1" dirty="0">
                <a:solidFill>
                  <a:srgbClr val="90C644"/>
                </a:solidFill>
              </a:rPr>
              <a:t>Изолированность</a:t>
            </a:r>
            <a:r>
              <a:rPr lang="ru-RU" sz="1800" dirty="0"/>
              <a:t> - параллельные транзакции не должны влиять друг на друга во время выполнения., </a:t>
            </a:r>
            <a:endParaRPr lang="en-U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b="1" i="1" dirty="0">
                <a:solidFill>
                  <a:srgbClr val="752F95"/>
                </a:solidFill>
              </a:rPr>
              <a:t>Долговечность</a:t>
            </a:r>
            <a:r>
              <a:rPr lang="ru-RU" sz="1800" dirty="0"/>
              <a:t> - пользователь может быть уверен, что после оповещение об успешной транзакции ничто не отменит результат.</a:t>
            </a:r>
          </a:p>
        </p:txBody>
      </p:sp>
      <p:sp>
        <p:nvSpPr>
          <p:cNvPr id="10" name="PlaceHolder 1">
            <a:extLst>
              <a:ext uri="{FF2B5EF4-FFF2-40B4-BE49-F238E27FC236}">
                <a16:creationId xmlns:a16="http://schemas.microsoft.com/office/drawing/2014/main" id="{629B7EA8-809B-4210-80E3-0D702C2D6F8F}"/>
              </a:ext>
            </a:extLst>
          </p:cNvPr>
          <p:cNvSpPr txBox="1">
            <a:spLocks/>
          </p:cNvSpPr>
          <p:nvPr/>
        </p:nvSpPr>
        <p:spPr>
          <a:xfrm>
            <a:off x="3949199" y="6223680"/>
            <a:ext cx="4835985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АНАЛИЗ БОЛЬШИХ ДАННЫХ. ДАННЫЕ. ВИДЫ ДАННЫХ. ОДНОМЕРНЫЙ И МНОГОМЕРНЫЙ АНАЛИЗ. OLAP-КУБ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786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9AA0D3-DA11-4619-82CA-38403862C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77" y="365126"/>
            <a:ext cx="10515600" cy="605305"/>
          </a:xfrm>
        </p:spPr>
        <p:txBody>
          <a:bodyPr>
            <a:noAutofit/>
          </a:bodyPr>
          <a:lstStyle/>
          <a:p>
            <a:r>
              <a:rPr lang="ru-RU" sz="2800" dirty="0"/>
              <a:t>Немного про </a:t>
            </a:r>
            <a:r>
              <a:rPr lang="en-US" sz="2800" dirty="0"/>
              <a:t>BASE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76773D8-B464-4710-B4AA-E6176580A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29</a:t>
            </a:fld>
            <a:endParaRPr lang="ru-RU"/>
          </a:p>
        </p:txBody>
      </p:sp>
      <p:sp>
        <p:nvSpPr>
          <p:cNvPr id="8" name="Подзаголовок 7">
            <a:extLst>
              <a:ext uri="{FF2B5EF4-FFF2-40B4-BE49-F238E27FC236}">
                <a16:creationId xmlns:a16="http://schemas.microsoft.com/office/drawing/2014/main" id="{069CA9C9-670D-4AAA-A5DE-0E0A3DDA06DD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474978" y="970430"/>
            <a:ext cx="5525772" cy="5096005"/>
          </a:xfrm>
        </p:spPr>
        <p:txBody>
          <a:bodyPr>
            <a:noAutofit/>
          </a:bodyPr>
          <a:lstStyle/>
          <a:p>
            <a:pPr algn="l"/>
            <a:r>
              <a:rPr lang="ru-RU" sz="1600" b="1" i="1" dirty="0"/>
              <a:t>BASE(</a:t>
            </a:r>
            <a:r>
              <a:rPr lang="ru-RU" sz="1600" b="1" i="1" dirty="0" err="1"/>
              <a:t>Basically</a:t>
            </a:r>
            <a:r>
              <a:rPr lang="ru-RU" sz="1600" b="1" i="1" dirty="0"/>
              <a:t> </a:t>
            </a:r>
            <a:r>
              <a:rPr lang="ru-RU" sz="1600" b="1" i="1" dirty="0" err="1"/>
              <a:t>Available</a:t>
            </a:r>
            <a:r>
              <a:rPr lang="ru-RU" sz="1600" b="1" i="1" dirty="0"/>
              <a:t>, Soft-</a:t>
            </a:r>
            <a:r>
              <a:rPr lang="ru-RU" sz="1600" b="1" i="1" dirty="0" err="1"/>
              <a:t>state</a:t>
            </a:r>
            <a:r>
              <a:rPr lang="ru-RU" sz="1600" b="1" i="1" dirty="0"/>
              <a:t>, </a:t>
            </a:r>
            <a:r>
              <a:rPr lang="ru-RU" sz="1600" b="1" i="1" dirty="0" err="1"/>
              <a:t>Eventual</a:t>
            </a:r>
            <a:r>
              <a:rPr lang="ru-RU" sz="1600" b="1" i="1" dirty="0"/>
              <a:t> </a:t>
            </a:r>
            <a:r>
              <a:rPr lang="ru-RU" sz="1600" b="1" i="1" dirty="0" err="1"/>
              <a:t>Consistency</a:t>
            </a:r>
            <a:r>
              <a:rPr lang="ru-RU" sz="1600" dirty="0"/>
              <a:t>) — это своеобразный контраст</a:t>
            </a:r>
            <a:r>
              <a:rPr lang="en-US" sz="1600" dirty="0"/>
              <a:t> </a:t>
            </a:r>
            <a:r>
              <a:rPr lang="ru-RU" sz="1600" dirty="0"/>
              <a:t>ACID, который говорит нам, что </a:t>
            </a:r>
            <a:r>
              <a:rPr lang="ru-RU" sz="1600" b="1" i="1" dirty="0"/>
              <a:t>истинная согласованность не может быть достигнута в</a:t>
            </a:r>
            <a:r>
              <a:rPr lang="en-US" sz="1600" b="1" i="1" dirty="0"/>
              <a:t> </a:t>
            </a:r>
            <a:r>
              <a:rPr lang="ru-RU" sz="1600" b="1" i="1" dirty="0"/>
              <a:t>реальном мире </a:t>
            </a:r>
            <a:r>
              <a:rPr lang="ru-RU" sz="1600" dirty="0"/>
              <a:t>и не может быть смоделирована в </a:t>
            </a:r>
            <a:r>
              <a:rPr lang="ru-RU" sz="1600" dirty="0" err="1"/>
              <a:t>высокомасштабируемых</a:t>
            </a:r>
            <a:r>
              <a:rPr lang="ru-RU" sz="1600" dirty="0"/>
              <a:t> системах.</a:t>
            </a:r>
            <a:endParaRPr lang="en-US" sz="1600" dirty="0"/>
          </a:p>
          <a:p>
            <a:pPr algn="l"/>
            <a:endParaRPr lang="en-US" sz="1600" dirty="0"/>
          </a:p>
          <a:p>
            <a:pPr algn="l"/>
            <a:r>
              <a:rPr lang="ru-RU" sz="1600" i="1" dirty="0"/>
              <a:t>Основные принципы </a:t>
            </a:r>
            <a:r>
              <a:rPr lang="en-US" sz="1600" i="1" dirty="0"/>
              <a:t>BASE:</a:t>
            </a:r>
          </a:p>
          <a:p>
            <a:pPr algn="l"/>
            <a:r>
              <a:rPr lang="en-US" sz="1600" b="1" dirty="0">
                <a:solidFill>
                  <a:srgbClr val="00B0F0"/>
                </a:solidFill>
              </a:rPr>
              <a:t>1. </a:t>
            </a:r>
            <a:r>
              <a:rPr lang="ru-RU" sz="1600" b="1" dirty="0">
                <a:solidFill>
                  <a:srgbClr val="00B0F0"/>
                </a:solidFill>
              </a:rPr>
              <a:t>Базовая доступность (Basic </a:t>
            </a:r>
            <a:r>
              <a:rPr lang="ru-RU" sz="1600" b="1" dirty="0" err="1">
                <a:solidFill>
                  <a:srgbClr val="00B0F0"/>
                </a:solidFill>
              </a:rPr>
              <a:t>Availability</a:t>
            </a:r>
            <a:r>
              <a:rPr lang="ru-RU" sz="1600" b="1" dirty="0">
                <a:solidFill>
                  <a:srgbClr val="00B0F0"/>
                </a:solidFill>
              </a:rPr>
              <a:t>): </a:t>
            </a:r>
            <a:r>
              <a:rPr lang="ru-RU" sz="1600" dirty="0"/>
              <a:t>Система отвечает на любой запрос, но возможны ошибки или несогласованность данных.</a:t>
            </a:r>
          </a:p>
          <a:p>
            <a:pPr algn="l"/>
            <a:r>
              <a:rPr lang="ru-RU" sz="1600" b="1" i="1" dirty="0">
                <a:solidFill>
                  <a:schemeClr val="accent4">
                    <a:lumMod val="75000"/>
                  </a:schemeClr>
                </a:solidFill>
              </a:rPr>
              <a:t>2. Гибкое состояние (Soft-</a:t>
            </a:r>
            <a:r>
              <a:rPr lang="ru-RU" sz="1600" b="1" i="1" dirty="0" err="1">
                <a:solidFill>
                  <a:schemeClr val="accent4">
                    <a:lumMod val="75000"/>
                  </a:schemeClr>
                </a:solidFill>
              </a:rPr>
              <a:t>state</a:t>
            </a:r>
            <a:r>
              <a:rPr lang="ru-RU" sz="1600" b="1" i="1" dirty="0">
                <a:solidFill>
                  <a:schemeClr val="accent4">
                    <a:lumMod val="75000"/>
                  </a:schemeClr>
                </a:solidFill>
              </a:rPr>
              <a:t>):</a:t>
            </a:r>
            <a:r>
              <a:rPr lang="ru-RU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ru-RU" sz="1600" dirty="0"/>
              <a:t>Состояние системы может изменяться со временем, что приводит к неконечной согласованности.</a:t>
            </a:r>
          </a:p>
          <a:p>
            <a:pPr algn="l"/>
            <a:r>
              <a:rPr lang="ru-RU" sz="1600" b="1" i="1" dirty="0">
                <a:solidFill>
                  <a:schemeClr val="accent5">
                    <a:lumMod val="50000"/>
                  </a:schemeClr>
                </a:solidFill>
              </a:rPr>
              <a:t>3. Конечная согласованность (</a:t>
            </a:r>
            <a:r>
              <a:rPr lang="ru-RU" sz="1600" b="1" i="1" dirty="0" err="1">
                <a:solidFill>
                  <a:schemeClr val="accent5">
                    <a:lumMod val="50000"/>
                  </a:schemeClr>
                </a:solidFill>
              </a:rPr>
              <a:t>Eventual</a:t>
            </a:r>
            <a:r>
              <a:rPr lang="ru-RU" sz="1600" b="1" i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ru-RU" sz="1600" b="1" i="1" dirty="0" err="1">
                <a:solidFill>
                  <a:schemeClr val="accent5">
                    <a:lumMod val="50000"/>
                  </a:schemeClr>
                </a:solidFill>
              </a:rPr>
              <a:t>Consistency</a:t>
            </a:r>
            <a:r>
              <a:rPr lang="ru-RU" sz="1600" b="1" i="1" dirty="0">
                <a:solidFill>
                  <a:schemeClr val="accent5">
                    <a:lumMod val="50000"/>
                  </a:schemeClr>
                </a:solidFill>
              </a:rPr>
              <a:t>): </a:t>
            </a:r>
            <a:r>
              <a:rPr lang="ru-RU" sz="1600" dirty="0"/>
              <a:t>Система в конечном итоге достигает согласованного состояния, продолжая принимать данные без проверки каждой транзакции на согласованность</a:t>
            </a:r>
          </a:p>
          <a:p>
            <a:pPr algn="l"/>
            <a:endParaRPr lang="ru-RU" sz="1600" dirty="0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48AAE25D-2A31-4F82-86C3-F1D8D6366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2" y="1477358"/>
            <a:ext cx="5433214" cy="390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laceHolder 1">
            <a:extLst>
              <a:ext uri="{FF2B5EF4-FFF2-40B4-BE49-F238E27FC236}">
                <a16:creationId xmlns:a16="http://schemas.microsoft.com/office/drawing/2014/main" id="{B1F91F11-4748-4A72-B46C-5EF80D80C660}"/>
              </a:ext>
            </a:extLst>
          </p:cNvPr>
          <p:cNvSpPr txBox="1">
            <a:spLocks/>
          </p:cNvSpPr>
          <p:nvPr/>
        </p:nvSpPr>
        <p:spPr>
          <a:xfrm>
            <a:off x="3949199" y="6223680"/>
            <a:ext cx="4835985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АНАЛИЗ БОЛЬШИХ ДАННЫХ. ДАННЫЕ. ВИДЫ ДАННЫХ. ОДНОМЕРНЫЙ И МНОГОМЕРНЫЙ АНАЛИЗ. OLAP-КУБ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026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1068480" y="3375673"/>
            <a:ext cx="9966240" cy="903966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Autofit/>
          </a:bodyPr>
          <a:lstStyle/>
          <a:p>
            <a:pPr indent="0" algn="ctr">
              <a:lnSpc>
                <a:spcPct val="85000"/>
              </a:lnSpc>
              <a:buNone/>
              <a:tabLst>
                <a:tab pos="0" algn="l"/>
              </a:tabLst>
            </a:pPr>
            <a:r>
              <a:rPr lang="ru-RU" sz="5400" b="0" strike="noStrike" cap="all" spc="-1" dirty="0">
                <a:solidFill>
                  <a:schemeClr val="accent1"/>
                </a:solidFill>
                <a:latin typeface="Times New Roman"/>
              </a:rPr>
              <a:t>Информация о курсе</a:t>
            </a:r>
            <a:endParaRPr lang="ru-RU" sz="5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/>
          </p:nvPr>
        </p:nvSpPr>
        <p:spPr>
          <a:xfrm>
            <a:off x="1667340" y="4720112"/>
            <a:ext cx="8768520" cy="1063094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32000" indent="-324000" algn="just">
              <a:lnSpc>
                <a:spcPct val="90000"/>
              </a:lnSpc>
              <a:spcBef>
                <a:spcPts val="1400"/>
              </a:spcBef>
              <a:buClr>
                <a:srgbClr val="3891A7"/>
              </a:buClr>
              <a:buSzPct val="80000"/>
              <a:buFont typeface="Arial"/>
              <a:buChar char="•"/>
            </a:pPr>
            <a:r>
              <a:rPr lang="ru-RU" sz="2800" b="0" strike="noStrike" spc="-1" dirty="0">
                <a:latin typeface="Times New Roman"/>
              </a:rPr>
              <a:t>Основные моменты </a:t>
            </a:r>
          </a:p>
          <a:p>
            <a:pPr marL="432000" indent="-324000" algn="just">
              <a:lnSpc>
                <a:spcPct val="90000"/>
              </a:lnSpc>
              <a:spcBef>
                <a:spcPts val="1400"/>
              </a:spcBef>
              <a:buClr>
                <a:srgbClr val="3891A7"/>
              </a:buClr>
              <a:buSzPct val="80000"/>
              <a:buFont typeface="Arial"/>
              <a:buChar char="•"/>
            </a:pPr>
            <a:r>
              <a:rPr lang="ru-RU" spc="-1" dirty="0">
                <a:latin typeface="Times New Roman"/>
              </a:rPr>
              <a:t>Техническое обеспечение</a:t>
            </a:r>
            <a:endParaRPr lang="ru-RU" sz="2800" b="0" strike="noStrike" spc="-1" dirty="0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>
          <a:xfrm>
            <a:off x="9329400" y="6223680"/>
            <a:ext cx="170532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kern="1200" spc="-1">
                <a:solidFill>
                  <a:schemeClr val="accent1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EE5071A-AC01-48EA-B61B-0219F513CC89}" type="slidenum">
              <a:rPr lang="ru-RU" smtClean="0"/>
              <a:pPr/>
              <a:t>3</a:t>
            </a:fld>
            <a:endParaRPr/>
          </a:p>
        </p:txBody>
      </p:sp>
      <p:sp>
        <p:nvSpPr>
          <p:cNvPr id="6" name="PlaceHolder 1">
            <a:extLst>
              <a:ext uri="{FF2B5EF4-FFF2-40B4-BE49-F238E27FC236}">
                <a16:creationId xmlns:a16="http://schemas.microsoft.com/office/drawing/2014/main" id="{937388A7-414A-4A00-A685-C60DF66964C5}"/>
              </a:ext>
            </a:extLst>
          </p:cNvPr>
          <p:cNvSpPr txBox="1">
            <a:spLocks/>
          </p:cNvSpPr>
          <p:nvPr/>
        </p:nvSpPr>
        <p:spPr>
          <a:xfrm>
            <a:off x="3949199" y="6223680"/>
            <a:ext cx="4835985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АНАЛИЗ БОЛЬШИХ ДАННЫХ. ДАННЫЕ. ВИДЫ ДАННЫХ. ОДНОМЕРНЫЙ И МНОГОМЕРНЫЙ АНАЛИЗ. OLAP-КУБ</a:t>
            </a:r>
            <a:endParaRPr lang="ru-RU" dirty="0">
              <a:solidFill>
                <a:srgbClr val="000000"/>
              </a:solidFill>
            </a:endParaRPr>
          </a:p>
        </p:txBody>
      </p:sp>
      <p:pic>
        <p:nvPicPr>
          <p:cNvPr id="7170" name="Picture 2" descr="Picture background">
            <a:extLst>
              <a:ext uri="{FF2B5EF4-FFF2-40B4-BE49-F238E27FC236}">
                <a16:creationId xmlns:a16="http://schemas.microsoft.com/office/drawing/2014/main" id="{6CECDFCB-E1AF-4A06-990B-37CCF5D29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664" y="601674"/>
            <a:ext cx="3808672" cy="25988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2077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02F66C2-7306-4CF5-8E06-680E51572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961" y="394216"/>
            <a:ext cx="3680616" cy="30346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9AA0D3-DA11-4619-82CA-38403862C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400" dirty="0"/>
              <a:t>Про </a:t>
            </a:r>
            <a:r>
              <a:rPr lang="en-US" sz="3400" dirty="0"/>
              <a:t>CAP </a:t>
            </a:r>
            <a:r>
              <a:rPr lang="ru-RU" sz="3400" dirty="0"/>
              <a:t>теорему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76773D8-B464-4710-B4AA-E6176580A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30</a:t>
            </a:fld>
            <a:endParaRPr lang="ru-RU"/>
          </a:p>
        </p:txBody>
      </p:sp>
      <p:sp>
        <p:nvSpPr>
          <p:cNvPr id="8" name="Подзаголовок 7">
            <a:extLst>
              <a:ext uri="{FF2B5EF4-FFF2-40B4-BE49-F238E27FC236}">
                <a16:creationId xmlns:a16="http://schemas.microsoft.com/office/drawing/2014/main" id="{069CA9C9-670D-4AAA-A5DE-0E0A3DDA06DD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481327" y="1464187"/>
            <a:ext cx="6471924" cy="4698487"/>
          </a:xfrm>
        </p:spPr>
        <p:txBody>
          <a:bodyPr>
            <a:normAutofit/>
          </a:bodyPr>
          <a:lstStyle/>
          <a:p>
            <a:r>
              <a:rPr lang="ru-RU" sz="1500" b="1" i="1" dirty="0">
                <a:latin typeface="+mn-lt"/>
              </a:rPr>
              <a:t>CAP (</a:t>
            </a:r>
            <a:r>
              <a:rPr lang="ru-RU" sz="1500" b="1" i="1" dirty="0" err="1">
                <a:latin typeface="+mn-lt"/>
              </a:rPr>
              <a:t>Consistency</a:t>
            </a:r>
            <a:r>
              <a:rPr lang="ru-RU" sz="1500" b="1" i="1" dirty="0">
                <a:latin typeface="+mn-lt"/>
              </a:rPr>
              <a:t>, </a:t>
            </a:r>
            <a:r>
              <a:rPr lang="ru-RU" sz="1500" b="1" i="1" dirty="0" err="1">
                <a:latin typeface="+mn-lt"/>
              </a:rPr>
              <a:t>Availability</a:t>
            </a:r>
            <a:r>
              <a:rPr lang="ru-RU" sz="1500" b="1" i="1" dirty="0">
                <a:latin typeface="+mn-lt"/>
              </a:rPr>
              <a:t>, </a:t>
            </a:r>
            <a:r>
              <a:rPr lang="ru-RU" sz="1500" b="1" i="1" dirty="0" err="1">
                <a:latin typeface="+mn-lt"/>
              </a:rPr>
              <a:t>Partition</a:t>
            </a:r>
            <a:r>
              <a:rPr lang="ru-RU" sz="1500" b="1" i="1" dirty="0">
                <a:latin typeface="+mn-lt"/>
              </a:rPr>
              <a:t> </a:t>
            </a:r>
            <a:r>
              <a:rPr lang="ru-RU" sz="1500" b="1" i="1" dirty="0" err="1">
                <a:latin typeface="+mn-lt"/>
              </a:rPr>
              <a:t>tolerance</a:t>
            </a:r>
            <a:r>
              <a:rPr lang="ru-RU" sz="1500" b="1" i="1" dirty="0">
                <a:latin typeface="+mn-lt"/>
              </a:rPr>
              <a:t>) </a:t>
            </a:r>
            <a:r>
              <a:rPr lang="ru-RU" sz="1500" dirty="0">
                <a:latin typeface="+mn-lt"/>
              </a:rPr>
              <a:t>— теорема о том, что для распределенных вычислений невозможно обеспечить все три свойства: согласованность данных, доступность и устойчивость к разделению.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+mn-lt"/>
              </a:rPr>
              <a:t> </a:t>
            </a:r>
            <a:r>
              <a:rPr lang="ru-RU" sz="1500" b="1" dirty="0">
                <a:solidFill>
                  <a:srgbClr val="00B050"/>
                </a:solidFill>
                <a:latin typeface="+mn-lt"/>
              </a:rPr>
              <a:t>Согласованность.</a:t>
            </a:r>
            <a:r>
              <a:rPr lang="en-US" sz="1500" dirty="0">
                <a:solidFill>
                  <a:srgbClr val="00B050"/>
                </a:solidFill>
                <a:latin typeface="+mn-lt"/>
              </a:rPr>
              <a:t> </a:t>
            </a:r>
            <a:r>
              <a:rPr lang="ru-RU" sz="1500" dirty="0">
                <a:solidFill>
                  <a:srgbClr val="00B050"/>
                </a:solidFill>
                <a:latin typeface="+mn-lt"/>
              </a:rPr>
              <a:t> </a:t>
            </a:r>
            <a:r>
              <a:rPr lang="ru-RU" sz="1500" dirty="0">
                <a:latin typeface="+mn-lt"/>
              </a:rPr>
              <a:t>Каждый процесс чтения получает последнюю запись или ошибку, соответственно, когда в системе запущено несколько параллельных процессов записи и чтения, то каждое чтение всегда возвращает последнюю запись, сделанную в системе.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+mn-lt"/>
              </a:rPr>
              <a:t> </a:t>
            </a:r>
            <a:r>
              <a:rPr lang="ru-RU" sz="15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Доступность</a:t>
            </a:r>
            <a:r>
              <a:rPr lang="en-US" sz="15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.</a:t>
            </a:r>
            <a:r>
              <a:rPr lang="en-US" sz="15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</a:t>
            </a:r>
            <a:r>
              <a:rPr lang="ru-RU" sz="1500" dirty="0">
                <a:latin typeface="+mn-lt"/>
              </a:rPr>
              <a:t>Принцип доступности в распределенной системе гарантирует, что система всегда остается работоспособной. Каждый запрос получает ответ без ошибок, независимо от индивидуального состояния</a:t>
            </a:r>
            <a:r>
              <a:rPr lang="en-US" sz="1500" dirty="0">
                <a:latin typeface="+mn-lt"/>
              </a:rPr>
              <a:t> </a:t>
            </a:r>
            <a:r>
              <a:rPr lang="ru-RU" sz="1500" dirty="0">
                <a:latin typeface="+mn-lt"/>
              </a:rPr>
              <a:t>узла. Впрочем, принцип не гарантирует, что ответ содержит самую последнюю запись (смотрите предыдущий пункт “Согласованность”).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latin typeface="+mn-lt"/>
              </a:rPr>
              <a:t> </a:t>
            </a:r>
            <a:r>
              <a:rPr lang="ru-RU" sz="1500" b="1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Устойчивость к разделению.</a:t>
            </a:r>
            <a:r>
              <a:rPr lang="en-US" sz="1500" b="1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 </a:t>
            </a:r>
            <a:r>
              <a:rPr lang="ru-RU" sz="1500" dirty="0">
                <a:latin typeface="+mn-lt"/>
              </a:rPr>
              <a:t>Распределенная система продолжает работу, даже когда отдельный узел не отвечает. Вышедший из строя узел подкрепляется вторичным узлом, поэтому вторичный узел заменяет первичный во время сбоев, а система становится отказоустойчивой. Хотя некоторые сообщения все-таки могут выходить из строя.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1F18531-3CB0-4CCF-96D7-01A58493CA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977" y="1108588"/>
            <a:ext cx="10515600" cy="355600"/>
          </a:xfrm>
        </p:spPr>
        <p:txBody>
          <a:bodyPr/>
          <a:lstStyle/>
          <a:p>
            <a:r>
              <a:rPr lang="ru-RU" dirty="0"/>
              <a:t> Теорема </a:t>
            </a:r>
            <a:r>
              <a:rPr lang="ru-RU" dirty="0" err="1"/>
              <a:t>Брюера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B87C12-C514-44DE-874A-71801F65CBAC}"/>
              </a:ext>
            </a:extLst>
          </p:cNvPr>
          <p:cNvSpPr txBox="1"/>
          <p:nvPr/>
        </p:nvSpPr>
        <p:spPr>
          <a:xfrm>
            <a:off x="5829300" y="3942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https://habr.com/ru/articles/328792/</a:t>
            </a:r>
            <a:r>
              <a:rPr lang="en-US" dirty="0"/>
              <a:t>  </a:t>
            </a:r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06ED15B-CD75-448C-8277-002AD90C8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3622" y="3422450"/>
            <a:ext cx="3176584" cy="2678297"/>
          </a:xfrm>
          <a:prstGeom prst="rect">
            <a:avLst/>
          </a:prstGeom>
        </p:spPr>
      </p:pic>
      <p:sp>
        <p:nvSpPr>
          <p:cNvPr id="12" name="PlaceHolder 1">
            <a:extLst>
              <a:ext uri="{FF2B5EF4-FFF2-40B4-BE49-F238E27FC236}">
                <a16:creationId xmlns:a16="http://schemas.microsoft.com/office/drawing/2014/main" id="{E2EF0AF4-581A-406D-AA48-3CE58857D408}"/>
              </a:ext>
            </a:extLst>
          </p:cNvPr>
          <p:cNvSpPr txBox="1">
            <a:spLocks/>
          </p:cNvSpPr>
          <p:nvPr/>
        </p:nvSpPr>
        <p:spPr>
          <a:xfrm>
            <a:off x="3949199" y="6223680"/>
            <a:ext cx="4835985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АНАЛИЗ БОЛЬШИХ ДАННЫХ. ДАННЫЕ. ВИДЫ ДАННЫХ. ОДНОМЕРНЫЙ И МНОГОМЕРНЫЙ АНАЛИЗ. OLAP-КУБ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64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1068480" y="3375673"/>
            <a:ext cx="9966240" cy="903966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Autofit/>
          </a:bodyPr>
          <a:lstStyle/>
          <a:p>
            <a:pPr indent="0" algn="ctr">
              <a:lnSpc>
                <a:spcPct val="85000"/>
              </a:lnSpc>
              <a:buNone/>
              <a:tabLst>
                <a:tab pos="0" algn="l"/>
              </a:tabLst>
            </a:pPr>
            <a:r>
              <a:rPr lang="ru-RU" sz="5400" cap="all" spc="-1" dirty="0">
                <a:solidFill>
                  <a:schemeClr val="accent1"/>
                </a:solidFill>
                <a:latin typeface="Times New Roman"/>
              </a:rPr>
              <a:t>Понятие «Признак»</a:t>
            </a:r>
            <a:endParaRPr lang="ru-RU" sz="5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/>
          </p:nvPr>
        </p:nvSpPr>
        <p:spPr>
          <a:xfrm>
            <a:off x="1068480" y="4454837"/>
            <a:ext cx="8768520" cy="1852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565200" indent="-457200" algn="just">
              <a:spcBef>
                <a:spcPts val="1400"/>
              </a:spcBef>
              <a:buClr>
                <a:srgbClr val="3891A7"/>
              </a:buClr>
              <a:buSzPct val="80000"/>
            </a:pPr>
            <a:r>
              <a:rPr lang="ru-RU" sz="2000" spc="-1" dirty="0">
                <a:latin typeface="Times New Roman"/>
              </a:rPr>
              <a:t>Этапы работы с данными</a:t>
            </a:r>
          </a:p>
          <a:p>
            <a:pPr marL="565200" indent="-457200" algn="just">
              <a:spcBef>
                <a:spcPts val="1400"/>
              </a:spcBef>
              <a:buClr>
                <a:srgbClr val="3891A7"/>
              </a:buClr>
              <a:buSzPct val="80000"/>
            </a:pPr>
            <a:r>
              <a:rPr lang="ru-RU" sz="2000" spc="-1" dirty="0">
                <a:latin typeface="Times New Roman"/>
              </a:rPr>
              <a:t>Конструирование данных и отбор признаков</a:t>
            </a:r>
            <a:r>
              <a:rPr lang="en-US" sz="2000" spc="-1" dirty="0">
                <a:latin typeface="Times New Roman"/>
              </a:rPr>
              <a:t> </a:t>
            </a:r>
            <a:r>
              <a:rPr lang="ru-RU" sz="2000" spc="-1" dirty="0">
                <a:latin typeface="Times New Roman"/>
              </a:rPr>
              <a:t>из «сырых» (</a:t>
            </a:r>
            <a:r>
              <a:rPr lang="en-US" sz="2000" spc="-1" dirty="0">
                <a:latin typeface="Times New Roman"/>
              </a:rPr>
              <a:t>raw</a:t>
            </a:r>
            <a:r>
              <a:rPr lang="ru-RU" sz="2000" spc="-1" dirty="0">
                <a:latin typeface="Times New Roman"/>
              </a:rPr>
              <a:t>)</a:t>
            </a:r>
            <a:r>
              <a:rPr lang="en-US" sz="2000" spc="-1" dirty="0">
                <a:latin typeface="Times New Roman"/>
              </a:rPr>
              <a:t> </a:t>
            </a:r>
            <a:r>
              <a:rPr lang="ru-RU" sz="2000" spc="-1" dirty="0">
                <a:latin typeface="Times New Roman"/>
              </a:rPr>
              <a:t>данных</a:t>
            </a:r>
          </a:p>
          <a:p>
            <a:pPr marL="565200" indent="-457200" algn="just">
              <a:spcBef>
                <a:spcPts val="1400"/>
              </a:spcBef>
              <a:buClr>
                <a:srgbClr val="3891A7"/>
              </a:buClr>
              <a:buSzPct val="80000"/>
            </a:pPr>
            <a:r>
              <a:rPr lang="ru-RU" sz="2000" b="0" strike="noStrike" spc="-1" dirty="0">
                <a:latin typeface="Times New Roman"/>
              </a:rPr>
              <a:t>Какие столбцы являются признаками? </a:t>
            </a:r>
          </a:p>
          <a:p>
            <a:pPr marL="565200" indent="-457200" algn="just">
              <a:spcBef>
                <a:spcPts val="1400"/>
              </a:spcBef>
              <a:buClr>
                <a:srgbClr val="3891A7"/>
              </a:buClr>
              <a:buSzPct val="80000"/>
            </a:pPr>
            <a:r>
              <a:rPr lang="ru-RU" sz="2000" spc="-1" dirty="0">
                <a:latin typeface="Times New Roman"/>
              </a:rPr>
              <a:t>Преобразование файла данных в таблицу данных </a:t>
            </a:r>
            <a:endParaRPr lang="ru-RU" sz="2000" b="0" strike="noStrike" spc="-1" dirty="0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>
          <a:xfrm>
            <a:off x="9329400" y="6223680"/>
            <a:ext cx="170532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kern="1200" spc="-1">
                <a:solidFill>
                  <a:schemeClr val="accent1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EE5071A-AC01-48EA-B61B-0219F513CC89}" type="slidenum">
              <a:rPr lang="ru-RU" smtClean="0"/>
              <a:pPr/>
              <a:t>31</a:t>
            </a:fld>
            <a:endParaRPr/>
          </a:p>
        </p:txBody>
      </p:sp>
      <p:pic>
        <p:nvPicPr>
          <p:cNvPr id="4098" name="Picture 2" descr="Picture background">
            <a:extLst>
              <a:ext uri="{FF2B5EF4-FFF2-40B4-BE49-F238E27FC236}">
                <a16:creationId xmlns:a16="http://schemas.microsoft.com/office/drawing/2014/main" id="{3DD49D73-3C36-4878-82F0-9B6643299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608" y="1460677"/>
            <a:ext cx="7846263" cy="167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laceHolder 1">
            <a:extLst>
              <a:ext uri="{FF2B5EF4-FFF2-40B4-BE49-F238E27FC236}">
                <a16:creationId xmlns:a16="http://schemas.microsoft.com/office/drawing/2014/main" id="{2664B046-5787-48BD-855F-D60024209A67}"/>
              </a:ext>
            </a:extLst>
          </p:cNvPr>
          <p:cNvSpPr txBox="1">
            <a:spLocks/>
          </p:cNvSpPr>
          <p:nvPr/>
        </p:nvSpPr>
        <p:spPr>
          <a:xfrm>
            <a:off x="3548263" y="6216889"/>
            <a:ext cx="5006674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АНАЛИЗ БОЛЬШИХ ДАННЫХ. ДАННЫЕ. ВИДЫ ДАННЫХ. ОДНОМЕРНЫЙ И МНОГОМЕРНЫЙ АНАЛИЗ. OLAP-КУБ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6247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352249" y="452160"/>
            <a:ext cx="10208351" cy="54326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3200" spc="-1" dirty="0">
                <a:solidFill>
                  <a:schemeClr val="accent1"/>
                </a:solidFill>
                <a:latin typeface="Times New Roman"/>
              </a:rPr>
              <a:t>Этапы работы с данными</a:t>
            </a:r>
            <a:endParaRPr lang="ru-RU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586ADE4-6F9A-4482-BD0C-015D45F361CB}" type="slidenum">
              <a:t>32</a:t>
            </a:fld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D2A80D-3FF8-44D0-8E1C-A7076553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78" y="1919487"/>
            <a:ext cx="6382641" cy="2676899"/>
          </a:xfrm>
          <a:prstGeom prst="rect">
            <a:avLst/>
          </a:prstGeom>
        </p:spPr>
      </p:pic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43B1A369-1850-413E-B9CB-AA340447BAAB}"/>
              </a:ext>
            </a:extLst>
          </p:cNvPr>
          <p:cNvCxnSpPr/>
          <p:nvPr/>
        </p:nvCxnSpPr>
        <p:spPr>
          <a:xfrm>
            <a:off x="2025907" y="2798761"/>
            <a:ext cx="41237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33FEE21-EF38-47D4-AFEF-07D99E277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980" y="1741294"/>
            <a:ext cx="5801535" cy="289600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FE26603-F09F-4CD7-9240-E93B3DA574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044" t="58647"/>
          <a:stretch/>
        </p:blipFill>
        <p:spPr>
          <a:xfrm>
            <a:off x="2215727" y="3516003"/>
            <a:ext cx="3091432" cy="941358"/>
          </a:xfrm>
          <a:prstGeom prst="rect">
            <a:avLst/>
          </a:prstGeom>
        </p:spPr>
      </p:pic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D0280FD5-A27A-4668-AB86-B5DC88E388DC}"/>
              </a:ext>
            </a:extLst>
          </p:cNvPr>
          <p:cNvCxnSpPr/>
          <p:nvPr/>
        </p:nvCxnSpPr>
        <p:spPr>
          <a:xfrm>
            <a:off x="3778752" y="2818463"/>
            <a:ext cx="41237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A9412180-2A55-49F1-8AE1-5215F08FDAF2}"/>
              </a:ext>
            </a:extLst>
          </p:cNvPr>
          <p:cNvCxnSpPr/>
          <p:nvPr/>
        </p:nvCxnSpPr>
        <p:spPr>
          <a:xfrm>
            <a:off x="5936884" y="2809498"/>
            <a:ext cx="41237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067C0CBD-BA31-4CF6-9C61-82662D40848D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3761443" y="3137647"/>
            <a:ext cx="765733" cy="37835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1C4F6EA-1820-4BE7-830F-F62B6FF88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046" y="4703728"/>
            <a:ext cx="3496163" cy="142894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0A4749D-C751-4B83-91F3-0D0B3E1D02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8657" y="452160"/>
            <a:ext cx="2077194" cy="4840207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D1955F90-994D-4C26-BC36-4A20FD1A33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27" t="60097"/>
          <a:stretch/>
        </p:blipFill>
        <p:spPr>
          <a:xfrm>
            <a:off x="5307159" y="3581631"/>
            <a:ext cx="3359176" cy="952133"/>
          </a:xfrm>
          <a:prstGeom prst="rect">
            <a:avLst/>
          </a:prstGeom>
        </p:spPr>
      </p:pic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4169C94E-673B-44D8-9DB5-85A41C379800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6986747" y="3254721"/>
            <a:ext cx="346783" cy="3269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5D7AFDA7-AE49-4662-BBF5-2CA18B8889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8264"/>
          <a:stretch/>
        </p:blipFill>
        <p:spPr>
          <a:xfrm>
            <a:off x="8268657" y="4240306"/>
            <a:ext cx="2077194" cy="1052061"/>
          </a:xfrm>
          <a:prstGeom prst="rect">
            <a:avLst/>
          </a:prstGeom>
        </p:spPr>
      </p:pic>
      <p:sp>
        <p:nvSpPr>
          <p:cNvPr id="19" name="PlaceHolder 1">
            <a:extLst>
              <a:ext uri="{FF2B5EF4-FFF2-40B4-BE49-F238E27FC236}">
                <a16:creationId xmlns:a16="http://schemas.microsoft.com/office/drawing/2014/main" id="{B3336961-B1A5-4EDC-8D08-45BFCEA12414}"/>
              </a:ext>
            </a:extLst>
          </p:cNvPr>
          <p:cNvSpPr txBox="1">
            <a:spLocks/>
          </p:cNvSpPr>
          <p:nvPr/>
        </p:nvSpPr>
        <p:spPr>
          <a:xfrm>
            <a:off x="3949199" y="6223680"/>
            <a:ext cx="4835985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АНАЛИЗ БОЛЬШИХ ДАННЫХ. ДАННЫЕ. ВИДЫ ДАННЫХ. ОДНОМЕРНЫЙ И МНОГОМЕРНЫЙ АНАЛИЗ. OLAP-КУБ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779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F0A010FE-91ED-41FD-8A58-3D2B63E7F140}"/>
              </a:ext>
            </a:extLst>
          </p:cNvPr>
          <p:cNvCxnSpPr>
            <a:cxnSpLocks/>
            <a:stCxn id="8" idx="2"/>
            <a:endCxn id="32" idx="0"/>
          </p:cNvCxnSpPr>
          <p:nvPr/>
        </p:nvCxnSpPr>
        <p:spPr>
          <a:xfrm>
            <a:off x="9379724" y="2932653"/>
            <a:ext cx="1513741" cy="154854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352249" y="452160"/>
            <a:ext cx="10208351" cy="54326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3200" spc="-1" dirty="0">
                <a:solidFill>
                  <a:schemeClr val="accent1"/>
                </a:solidFill>
                <a:latin typeface="Times New Roman"/>
              </a:rPr>
              <a:t>Этапы работы с данными</a:t>
            </a:r>
            <a:endParaRPr lang="ru-RU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586ADE4-6F9A-4482-BD0C-015D45F361CB}" type="slidenum">
              <a:t>33</a:t>
            </a:fld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D2A80D-3FF8-44D0-8E1C-A7076553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78" y="1448435"/>
            <a:ext cx="6382641" cy="2676899"/>
          </a:xfrm>
          <a:prstGeom prst="rect">
            <a:avLst/>
          </a:prstGeom>
        </p:spPr>
      </p:pic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43B1A369-1850-413E-B9CB-AA340447BAAB}"/>
              </a:ext>
            </a:extLst>
          </p:cNvPr>
          <p:cNvCxnSpPr/>
          <p:nvPr/>
        </p:nvCxnSpPr>
        <p:spPr>
          <a:xfrm>
            <a:off x="2025907" y="2327709"/>
            <a:ext cx="41237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33FEE21-EF38-47D4-AFEF-07D99E277D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492"/>
          <a:stretch/>
        </p:blipFill>
        <p:spPr>
          <a:xfrm>
            <a:off x="4085981" y="1270242"/>
            <a:ext cx="4322568" cy="289600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FE26603-F09F-4CD7-9240-E93B3DA574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044" t="58647"/>
          <a:stretch/>
        </p:blipFill>
        <p:spPr>
          <a:xfrm>
            <a:off x="2215727" y="3044951"/>
            <a:ext cx="3091432" cy="941358"/>
          </a:xfrm>
          <a:prstGeom prst="rect">
            <a:avLst/>
          </a:prstGeom>
        </p:spPr>
      </p:pic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D0280FD5-A27A-4668-AB86-B5DC88E388DC}"/>
              </a:ext>
            </a:extLst>
          </p:cNvPr>
          <p:cNvCxnSpPr/>
          <p:nvPr/>
        </p:nvCxnSpPr>
        <p:spPr>
          <a:xfrm>
            <a:off x="3778752" y="2347411"/>
            <a:ext cx="41237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A9412180-2A55-49F1-8AE1-5215F08FDAF2}"/>
              </a:ext>
            </a:extLst>
          </p:cNvPr>
          <p:cNvCxnSpPr/>
          <p:nvPr/>
        </p:nvCxnSpPr>
        <p:spPr>
          <a:xfrm>
            <a:off x="5936884" y="2338446"/>
            <a:ext cx="41237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067C0CBD-BA31-4CF6-9C61-82662D40848D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3761443" y="2666595"/>
            <a:ext cx="765733" cy="37835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D1955F90-994D-4C26-BC36-4A20FD1A33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27" t="60097"/>
          <a:stretch/>
        </p:blipFill>
        <p:spPr>
          <a:xfrm>
            <a:off x="5307159" y="3110579"/>
            <a:ext cx="3359176" cy="952133"/>
          </a:xfrm>
          <a:prstGeom prst="rect">
            <a:avLst/>
          </a:prstGeom>
        </p:spPr>
      </p:pic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4169C94E-673B-44D8-9DB5-85A41C379800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6986747" y="2783669"/>
            <a:ext cx="346783" cy="3269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3E1855-E0CD-4A96-992E-A3D0840A8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7701" y="3170066"/>
            <a:ext cx="3428717" cy="98364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A7DB53D-5966-4015-B54B-391DEA9A47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0825" y="1722765"/>
            <a:ext cx="2177797" cy="1209888"/>
          </a:xfrm>
          <a:prstGeom prst="rect">
            <a:avLst/>
          </a:prstGeom>
        </p:spPr>
      </p:pic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489C7276-C50D-4EA4-B93C-0FA23AD89C85}"/>
              </a:ext>
            </a:extLst>
          </p:cNvPr>
          <p:cNvCxnSpPr/>
          <p:nvPr/>
        </p:nvCxnSpPr>
        <p:spPr>
          <a:xfrm>
            <a:off x="8202360" y="2392233"/>
            <a:ext cx="41237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7DB2428-5AEC-463E-AEAE-8DD2477669CB}"/>
              </a:ext>
            </a:extLst>
          </p:cNvPr>
          <p:cNvSpPr txBox="1"/>
          <p:nvPr/>
        </p:nvSpPr>
        <p:spPr>
          <a:xfrm>
            <a:off x="8570928" y="1404472"/>
            <a:ext cx="1897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Или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Mining </a:t>
            </a:r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53E4F33-EFE9-4D97-87E9-A061ACD71D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9871" y="4758441"/>
            <a:ext cx="4560764" cy="133677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1C4F6EA-1820-4BE7-830F-F62B6FF88A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6318" y="3964400"/>
            <a:ext cx="3004243" cy="1227892"/>
          </a:xfrm>
          <a:prstGeom prst="rect">
            <a:avLst/>
          </a:prstGeom>
        </p:spPr>
      </p:pic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3788ECCF-9F56-49E9-B1B3-1F2D22D100E4}"/>
              </a:ext>
            </a:extLst>
          </p:cNvPr>
          <p:cNvGrpSpPr/>
          <p:nvPr/>
        </p:nvGrpSpPr>
        <p:grpSpPr>
          <a:xfrm>
            <a:off x="413045" y="4073404"/>
            <a:ext cx="2950570" cy="1762975"/>
            <a:chOff x="489527" y="4019447"/>
            <a:chExt cx="2950570" cy="1762975"/>
          </a:xfrm>
        </p:grpSpPr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CCC9B2A5-5F3C-4130-96D3-8480C2080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7878" y="4503690"/>
              <a:ext cx="2682219" cy="1278732"/>
            </a:xfrm>
            <a:prstGeom prst="rect">
              <a:avLst/>
            </a:prstGeom>
          </p:spPr>
        </p:pic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D9BBA0B9-6E3A-4C21-B4F4-3FAE701EE34F}"/>
                </a:ext>
              </a:extLst>
            </p:cNvPr>
            <p:cNvSpPr/>
            <p:nvPr/>
          </p:nvSpPr>
          <p:spPr>
            <a:xfrm>
              <a:off x="489527" y="4019447"/>
              <a:ext cx="1398803" cy="12787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15776932-7A24-484C-B4AA-4E3E16B44AFD}"/>
              </a:ext>
            </a:extLst>
          </p:cNvPr>
          <p:cNvCxnSpPr>
            <a:cxnSpLocks/>
          </p:cNvCxnSpPr>
          <p:nvPr/>
        </p:nvCxnSpPr>
        <p:spPr>
          <a:xfrm flipH="1" flipV="1">
            <a:off x="1673961" y="3835333"/>
            <a:ext cx="715343" cy="7742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425E17E1-3979-48AA-AC99-3024D9F584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87513" y="4481195"/>
            <a:ext cx="2011903" cy="1664872"/>
          </a:xfrm>
          <a:prstGeom prst="rect">
            <a:avLst/>
          </a:prstGeom>
        </p:spPr>
      </p:pic>
      <p:sp>
        <p:nvSpPr>
          <p:cNvPr id="27" name="PlaceHolder 1">
            <a:extLst>
              <a:ext uri="{FF2B5EF4-FFF2-40B4-BE49-F238E27FC236}">
                <a16:creationId xmlns:a16="http://schemas.microsoft.com/office/drawing/2014/main" id="{D9A844B9-25B8-4301-80B3-AF495C837A3F}"/>
              </a:ext>
            </a:extLst>
          </p:cNvPr>
          <p:cNvSpPr txBox="1">
            <a:spLocks/>
          </p:cNvSpPr>
          <p:nvPr/>
        </p:nvSpPr>
        <p:spPr>
          <a:xfrm>
            <a:off x="2532643" y="6222960"/>
            <a:ext cx="7126713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АНАЛИЗ БОЛЬШИХ ДАННЫХ. ДАННЫЕ. ВИДЫ ДАННЫХ. ОДНОМЕРНЫЙ И МНОГОМЕРНЫЙ АНАЛИЗ. OLAP-КУБ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3605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352249" y="452160"/>
            <a:ext cx="10208351" cy="54326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3200" b="0" strike="noStrike" spc="-1" dirty="0">
                <a:solidFill>
                  <a:schemeClr val="accent1"/>
                </a:solidFill>
                <a:latin typeface="Times New Roman"/>
              </a:rPr>
              <a:t>Начало анализа данных</a:t>
            </a:r>
            <a:endParaRPr lang="ru-RU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586ADE4-6F9A-4482-BD0C-015D45F361CB}" type="slidenum">
              <a:t>34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9A743-EAEF-4EB3-BBCB-74D2C91BED97}"/>
              </a:ext>
            </a:extLst>
          </p:cNvPr>
          <p:cNvSpPr txBox="1"/>
          <p:nvPr/>
        </p:nvSpPr>
        <p:spPr>
          <a:xfrm>
            <a:off x="352249" y="960701"/>
            <a:ext cx="1136447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 принятия решений</a:t>
            </a:r>
          </a:p>
          <a:p>
            <a:pPr marL="457200" indent="-4572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sz="2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Загру</a:t>
            </a:r>
            <a:r>
              <a:rPr lang="ru-RU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жаем данные в систему</a:t>
            </a:r>
            <a:endParaRPr lang="en-US" sz="24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Понимаем данные (отбор признаков для анализа)</a:t>
            </a:r>
          </a:p>
          <a:p>
            <a:pPr marL="457200" indent="-4572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sz="2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Работаем с пустыми значениями</a:t>
            </a:r>
          </a:p>
          <a:p>
            <a:pPr marL="457200" indent="-4572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Работаем с категориальными признаками</a:t>
            </a:r>
          </a:p>
          <a:p>
            <a:pPr marL="457200" indent="-4572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sz="2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Работаем с выбросами</a:t>
            </a:r>
          </a:p>
          <a:p>
            <a:pPr marL="457200" indent="-4572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Генерируем гипотезы – предположения н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 основе данных, которые должны быть проверены. </a:t>
            </a:r>
          </a:p>
          <a:p>
            <a:pPr marL="457200" indent="-4572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Проверяем гипотезы. Проверка осуществляется на основании информации об анализируемой предметной области. Удобнее проверить как зависимость. Например, зависимость объемов продаж от региона, времени, категории товара и т. п. Или зависимость количества выздоравливающих пациентов от применяемых средств лечения, возраста и т. п.</a:t>
            </a:r>
            <a:endParaRPr lang="en-US" sz="240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далее подготовка и работа с алгоритмами </a:t>
            </a: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mining </a:t>
            </a:r>
            <a:r>
              <a:rPr lang="ru-RU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или </a:t>
            </a: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Learning)</a:t>
            </a:r>
            <a:endParaRPr lang="ru-RU" sz="2400" i="1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авая фигурная скобка 1">
            <a:extLst>
              <a:ext uri="{FF2B5EF4-FFF2-40B4-BE49-F238E27FC236}">
                <a16:creationId xmlns:a16="http://schemas.microsoft.com/office/drawing/2014/main" id="{C106D187-6FC2-4A31-83D5-B029F500ED90}"/>
              </a:ext>
            </a:extLst>
          </p:cNvPr>
          <p:cNvSpPr/>
          <p:nvPr/>
        </p:nvSpPr>
        <p:spPr>
          <a:xfrm>
            <a:off x="7862047" y="1344706"/>
            <a:ext cx="152400" cy="175102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4F3D2F-C981-4F00-BBF9-30DD44AD8E41}"/>
              </a:ext>
            </a:extLst>
          </p:cNvPr>
          <p:cNvSpPr txBox="1"/>
          <p:nvPr/>
        </p:nvSpPr>
        <p:spPr>
          <a:xfrm>
            <a:off x="8086164" y="848964"/>
            <a:ext cx="340643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Первичная обработка данных</a:t>
            </a:r>
          </a:p>
          <a:p>
            <a:r>
              <a:rPr lang="ru-RU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20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препроцессинг</a:t>
            </a:r>
            <a:r>
              <a:rPr lang="ru-RU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этап отбора признаков</a:t>
            </a:r>
          </a:p>
          <a:p>
            <a:r>
              <a:rPr 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</a:t>
            </a:r>
            <a:r>
              <a:rPr lang="ru-RU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исследовательский </a:t>
            </a:r>
            <a:endParaRPr lang="en-US" sz="20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данных </a:t>
            </a:r>
            <a:r>
              <a:rPr 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</a:t>
            </a:r>
            <a:r>
              <a:rPr lang="ru-RU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2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E33F1-84A1-4886-B22B-EA284224F35E}"/>
              </a:ext>
            </a:extLst>
          </p:cNvPr>
          <p:cNvSpPr txBox="1"/>
          <p:nvPr/>
        </p:nvSpPr>
        <p:spPr>
          <a:xfrm>
            <a:off x="8330410" y="521765"/>
            <a:ext cx="2283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80-</a:t>
            </a: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90% успеха</a:t>
            </a:r>
            <a:endParaRPr lang="ru-RU" b="1" dirty="0"/>
          </a:p>
        </p:txBody>
      </p:sp>
      <p:sp>
        <p:nvSpPr>
          <p:cNvPr id="11" name="PlaceHolder 1">
            <a:extLst>
              <a:ext uri="{FF2B5EF4-FFF2-40B4-BE49-F238E27FC236}">
                <a16:creationId xmlns:a16="http://schemas.microsoft.com/office/drawing/2014/main" id="{BC0FCD55-EC43-49C8-A47E-6D4DA165FE3D}"/>
              </a:ext>
            </a:extLst>
          </p:cNvPr>
          <p:cNvSpPr txBox="1">
            <a:spLocks/>
          </p:cNvSpPr>
          <p:nvPr/>
        </p:nvSpPr>
        <p:spPr>
          <a:xfrm>
            <a:off x="2532643" y="6222960"/>
            <a:ext cx="7126713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АНАЛИЗ БОЛЬШИХ ДАННЫХ. ДАННЫЕ. ВИДЫ ДАННЫХ. ОДНОМЕРНЫЙ И МНОГОМЕРНЫЙ АНАЛИЗ. OLAP-КУБ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926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352249" y="452160"/>
            <a:ext cx="11517022" cy="46166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accent1"/>
                </a:solidFill>
                <a:latin typeface="Times New Roman"/>
              </a:rPr>
              <a:t>Конструирование признаков (</a:t>
            </a:r>
            <a:r>
              <a:rPr lang="ru-RU" sz="2800" b="0" strike="noStrike" spc="-1" dirty="0" err="1">
                <a:solidFill>
                  <a:schemeClr val="accent1"/>
                </a:solidFill>
                <a:latin typeface="Times New Roman"/>
              </a:rPr>
              <a:t>feature</a:t>
            </a:r>
            <a:r>
              <a:rPr lang="ru-RU" sz="2800" b="0" strike="noStrike" spc="-1" dirty="0">
                <a:solidFill>
                  <a:schemeClr val="accent1"/>
                </a:solidFill>
                <a:latin typeface="Times New Roman"/>
              </a:rPr>
              <a:t> </a:t>
            </a:r>
            <a:r>
              <a:rPr lang="ru-RU" sz="2800" b="0" strike="noStrike" spc="-1" dirty="0" err="1">
                <a:solidFill>
                  <a:schemeClr val="accent1"/>
                </a:solidFill>
                <a:latin typeface="Times New Roman"/>
              </a:rPr>
              <a:t>engineering</a:t>
            </a:r>
            <a:r>
              <a:rPr lang="ru-RU" sz="2800" b="0" strike="noStrike" spc="-1" dirty="0">
                <a:solidFill>
                  <a:schemeClr val="accent1"/>
                </a:solidFill>
                <a:latin typeface="Times New Roman"/>
              </a:rPr>
              <a:t>) и подготовка данных</a:t>
            </a:r>
            <a:endParaRPr lang="ru-RU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586ADE4-6F9A-4482-BD0C-015D45F361CB}" type="slidenum">
              <a:t>35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9A743-EAEF-4EB3-BBCB-74D2C91BED97}"/>
              </a:ext>
            </a:extLst>
          </p:cNvPr>
          <p:cNvSpPr txBox="1"/>
          <p:nvPr/>
        </p:nvSpPr>
        <p:spPr>
          <a:xfrm>
            <a:off x="352249" y="1191533"/>
            <a:ext cx="1136447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Очень часто, во многих задачах, данные не готовы к машинному обучению или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mining</a:t>
            </a: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сначала их нужно очистить, а также подготовить более полезные признаки. </a:t>
            </a: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Признак (от англ. 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feature)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переменная (столбец в таблице), которая описывает отдельную характеристику объекта. От признаков зависят предсказания в моделях.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ru-RU" sz="24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2B6F3A-E880-4207-88C1-71E2C5FB55C7}"/>
              </a:ext>
            </a:extLst>
          </p:cNvPr>
          <p:cNvSpPr txBox="1"/>
          <p:nvPr/>
        </p:nvSpPr>
        <p:spPr>
          <a:xfrm>
            <a:off x="352250" y="3605438"/>
            <a:ext cx="1136446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конструирование признаков </a:t>
            </a: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(Feature Engineering)</a:t>
            </a:r>
            <a:r>
              <a:rPr lang="ru-RU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Это процесс применения знаний о предметной области, чтобы из сырых данных извлечь полезные признаки, используя техники обработки данных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 как именно это делается?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ru-RU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62899DB9-E66D-4002-9DCF-E91967D146F6}"/>
              </a:ext>
            </a:extLst>
          </p:cNvPr>
          <p:cNvSpPr txBox="1">
            <a:spLocks/>
          </p:cNvSpPr>
          <p:nvPr/>
        </p:nvSpPr>
        <p:spPr>
          <a:xfrm>
            <a:off x="2532643" y="6222960"/>
            <a:ext cx="7126713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АНАЛИЗ БОЛЬШИХ ДАННЫХ. ДАННЫЕ. ВИДЫ ДАННЫХ. ОДНОМЕРНЫЙ И МНОГОМЕРНЫЙ АНАЛИЗ. OLAP-КУБ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7101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352249" y="452160"/>
            <a:ext cx="11517022" cy="46166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accent1"/>
                </a:solidFill>
                <a:latin typeface="Times New Roman"/>
              </a:rPr>
              <a:t>Конструирование признаков (</a:t>
            </a:r>
            <a:r>
              <a:rPr lang="ru-RU" sz="2800" b="0" strike="noStrike" spc="-1" dirty="0" err="1">
                <a:solidFill>
                  <a:schemeClr val="accent1"/>
                </a:solidFill>
                <a:latin typeface="Times New Roman"/>
              </a:rPr>
              <a:t>feature</a:t>
            </a:r>
            <a:r>
              <a:rPr lang="ru-RU" sz="2800" b="0" strike="noStrike" spc="-1" dirty="0">
                <a:solidFill>
                  <a:schemeClr val="accent1"/>
                </a:solidFill>
                <a:latin typeface="Times New Roman"/>
              </a:rPr>
              <a:t> </a:t>
            </a:r>
            <a:r>
              <a:rPr lang="ru-RU" sz="2800" b="0" strike="noStrike" spc="-1" dirty="0" err="1">
                <a:solidFill>
                  <a:schemeClr val="accent1"/>
                </a:solidFill>
                <a:latin typeface="Times New Roman"/>
              </a:rPr>
              <a:t>engineering</a:t>
            </a:r>
            <a:r>
              <a:rPr lang="ru-RU" sz="2800" b="0" strike="noStrike" spc="-1" dirty="0">
                <a:solidFill>
                  <a:schemeClr val="accent1"/>
                </a:solidFill>
                <a:latin typeface="Times New Roman"/>
              </a:rPr>
              <a:t>) и подготовка данных</a:t>
            </a:r>
            <a:endParaRPr lang="ru-RU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586ADE4-6F9A-4482-BD0C-015D45F361CB}" type="slidenum">
              <a:t>36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9A743-EAEF-4EB3-BBCB-74D2C91BED97}"/>
              </a:ext>
            </a:extLst>
          </p:cNvPr>
          <p:cNvSpPr txBox="1"/>
          <p:nvPr/>
        </p:nvSpPr>
        <p:spPr>
          <a:xfrm>
            <a:off x="352248" y="1013100"/>
            <a:ext cx="1136447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Очень часто, во многих задачах, данные не готовы к машинному обучению или 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mining</a:t>
            </a: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сначала их нужно очистить, а также подготовить более полезные признаки. </a:t>
            </a:r>
            <a:endParaRPr lang="en-US" sz="22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Признак (от англ. </a:t>
            </a:r>
            <a:r>
              <a:rPr lang="en-US" sz="2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feature) 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переменная (столбец в таблице), которая описывает отдельную характеристику объекта. От признаков зависят предсказания в моделях.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2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ru-RU" sz="22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2B6F3A-E880-4207-88C1-71E2C5FB55C7}"/>
              </a:ext>
            </a:extLst>
          </p:cNvPr>
          <p:cNvSpPr txBox="1"/>
          <p:nvPr/>
        </p:nvSpPr>
        <p:spPr>
          <a:xfrm>
            <a:off x="352248" y="2368005"/>
            <a:ext cx="11364469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конструирование признаков </a:t>
            </a:r>
            <a:r>
              <a:rPr lang="en-US" sz="2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(Feature Engineering)</a:t>
            </a:r>
            <a:r>
              <a:rPr lang="ru-RU" sz="2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Это процесс применения знаний о предметной области, чтобы из сырых данных извлечь полезные признаки, используя техники обработки данных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 как именно это делается?</a:t>
            </a:r>
          </a:p>
          <a:p>
            <a:pPr algn="l"/>
            <a:endParaRPr lang="ru-RU" sz="2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sz="2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основных подхода: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2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Извлечение информации (</a:t>
            </a:r>
            <a:r>
              <a:rPr lang="ru-RU" sz="22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</a:t>
            </a:r>
            <a:r>
              <a:rPr lang="ru-RU" sz="22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какой из столбцов может быть признаком и какого типа/формата этот признак?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2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Комбинирование информации (</a:t>
            </a:r>
            <a:r>
              <a:rPr lang="ru-RU" sz="22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combine</a:t>
            </a:r>
            <a:r>
              <a:rPr lang="ru-RU" sz="22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можно ли заменить несколько столбцов формулой? Добавление вычисляемых столбцов и извлечение новых.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2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Преобразование информации (</a:t>
            </a:r>
            <a:r>
              <a:rPr lang="ru-RU" sz="22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</a:t>
            </a:r>
            <a:r>
              <a:rPr lang="ru-RU" sz="22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преобразование текста в число и др.</a:t>
            </a:r>
            <a:endParaRPr lang="en-US" sz="2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9E7BC3B6-ABD4-41B7-9CA1-CFF851BE2B21}"/>
              </a:ext>
            </a:extLst>
          </p:cNvPr>
          <p:cNvSpPr txBox="1">
            <a:spLocks/>
          </p:cNvSpPr>
          <p:nvPr/>
        </p:nvSpPr>
        <p:spPr>
          <a:xfrm>
            <a:off x="2532643" y="6222960"/>
            <a:ext cx="7126713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АНАЛИЗ БОЛЬШИХ ДАННЫХ. ДАННЫЕ. ВИДЫ ДАННЫХ. ОДНОМЕРНЫЙ И МНОГОМЕРНЫЙ АНАЛИЗ. OLAP-КУБ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4587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352249" y="452160"/>
            <a:ext cx="10208351" cy="54326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3200" spc="-1" dirty="0">
                <a:solidFill>
                  <a:schemeClr val="accent1"/>
                </a:solidFill>
                <a:latin typeface="Times New Roman"/>
              </a:rPr>
              <a:t>Понятие «признак»</a:t>
            </a:r>
            <a:endParaRPr lang="ru-RU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586ADE4-6F9A-4482-BD0C-015D45F361CB}" type="slidenum">
              <a:t>37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EEE3E3-CD41-4526-BF45-E24D4A6D0ADB}"/>
              </a:ext>
            </a:extLst>
          </p:cNvPr>
          <p:cNvSpPr txBox="1"/>
          <p:nvPr/>
        </p:nvSpPr>
        <p:spPr>
          <a:xfrm>
            <a:off x="1123950" y="1729863"/>
            <a:ext cx="9944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отличия двух математических определений понятия «признак»</a:t>
            </a:r>
            <a:endParaRPr lang="ru-RU" sz="2400" i="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Таблица 3">
            <a:extLst>
              <a:ext uri="{FF2B5EF4-FFF2-40B4-BE49-F238E27FC236}">
                <a16:creationId xmlns:a16="http://schemas.microsoft.com/office/drawing/2014/main" id="{18DA7BC4-A183-4601-B57C-F3AAFA33D18D}"/>
              </a:ext>
            </a:extLst>
          </p:cNvPr>
          <p:cNvGraphicFramePr>
            <a:graphicFrameLocks noGrp="1"/>
          </p:cNvGraphicFramePr>
          <p:nvPr/>
        </p:nvGraphicFramePr>
        <p:xfrm>
          <a:off x="508000" y="2287364"/>
          <a:ext cx="11176000" cy="38404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613752">
                  <a:extLst>
                    <a:ext uri="{9D8B030D-6E8A-4147-A177-3AD203B41FA5}">
                      <a16:colId xmlns:a16="http://schemas.microsoft.com/office/drawing/2014/main" val="473943096"/>
                    </a:ext>
                  </a:extLst>
                </a:gridCol>
                <a:gridCol w="3225768">
                  <a:extLst>
                    <a:ext uri="{9D8B030D-6E8A-4147-A177-3AD203B41FA5}">
                      <a16:colId xmlns:a16="http://schemas.microsoft.com/office/drawing/2014/main" val="2809171394"/>
                    </a:ext>
                  </a:extLst>
                </a:gridCol>
                <a:gridCol w="3468414">
                  <a:extLst>
                    <a:ext uri="{9D8B030D-6E8A-4147-A177-3AD203B41FA5}">
                      <a16:colId xmlns:a16="http://schemas.microsoft.com/office/drawing/2014/main" val="3933482354"/>
                    </a:ext>
                  </a:extLst>
                </a:gridCol>
                <a:gridCol w="3868066">
                  <a:extLst>
                    <a:ext uri="{9D8B030D-6E8A-4147-A177-3AD203B41FA5}">
                      <a16:colId xmlns:a16="http://schemas.microsoft.com/office/drawing/2014/main" val="15867447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</a:t>
                      </a:r>
                      <a:endParaRPr lang="ru-RU" sz="2400" b="1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Аспект</a:t>
                      </a:r>
                      <a:endParaRPr lang="ru-RU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Признак - отображение</a:t>
                      </a:r>
                      <a:endParaRPr lang="ru-RU" sz="2400" b="1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Признак - распределение</a:t>
                      </a:r>
                      <a:endParaRPr lang="ru-RU" sz="2400" b="1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7175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Определение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Табличное представление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Функция плотности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982897"/>
                  </a:ext>
                </a:extLst>
              </a:tr>
              <a:tr h="137064">
                <a:tc>
                  <a:txBody>
                    <a:bodyPr/>
                    <a:lstStyle/>
                    <a:p>
                      <a:r>
                        <a:rPr lang="ru-RU" sz="24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Характер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Эмпирический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Универсальный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228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Объекты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Индивидуальны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Случайная выборка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7810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Адекватный аппарат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Матричная алгебра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Теория вероятностей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388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Удачные приложения</a:t>
                      </a:r>
                    </a:p>
                    <a:p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Управление реальными производствами</a:t>
                      </a:r>
                    </a:p>
                    <a:p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Крупномасштабные и долгосрочные системы</a:t>
                      </a:r>
                    </a:p>
                    <a:p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43369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149A743-EAEF-4EB3-BBCB-74D2C91BED97}"/>
              </a:ext>
            </a:extLst>
          </p:cNvPr>
          <p:cNvSpPr txBox="1"/>
          <p:nvPr/>
        </p:nvSpPr>
        <p:spPr>
          <a:xfrm>
            <a:off x="352249" y="1106648"/>
            <a:ext cx="9944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отличия двух математических определений понятия «признак»</a:t>
            </a:r>
            <a:endParaRPr lang="ru-RU" sz="2400" i="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PlaceHolder 1">
            <a:extLst>
              <a:ext uri="{FF2B5EF4-FFF2-40B4-BE49-F238E27FC236}">
                <a16:creationId xmlns:a16="http://schemas.microsoft.com/office/drawing/2014/main" id="{B6DB4151-C3D6-4513-AE46-2BA300B24825}"/>
              </a:ext>
            </a:extLst>
          </p:cNvPr>
          <p:cNvSpPr txBox="1">
            <a:spLocks/>
          </p:cNvSpPr>
          <p:nvPr/>
        </p:nvSpPr>
        <p:spPr>
          <a:xfrm>
            <a:off x="2532643" y="6222960"/>
            <a:ext cx="7126713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АНАЛИЗ БОЛЬШИХ ДАННЫХ. ДАННЫЕ. ВИДЫ ДАННЫХ. ОДНОМЕРНЫЙ И МНОГОМЕРНЫЙ АНАЛИЗ. OLAP-КУБ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0459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352249" y="452160"/>
            <a:ext cx="10208351" cy="54326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3200" spc="-1" dirty="0">
                <a:solidFill>
                  <a:schemeClr val="accent1"/>
                </a:solidFill>
                <a:latin typeface="Times New Roman"/>
              </a:rPr>
              <a:t>Понятие «признак»</a:t>
            </a:r>
            <a:endParaRPr lang="ru-RU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586ADE4-6F9A-4482-BD0C-015D45F361CB}" type="slidenum">
              <a:t>38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9A743-EAEF-4EB3-BBCB-74D2C91BED97}"/>
              </a:ext>
            </a:extLst>
          </p:cNvPr>
          <p:cNvSpPr txBox="1"/>
          <p:nvPr/>
        </p:nvSpPr>
        <p:spPr>
          <a:xfrm>
            <a:off x="352249" y="960701"/>
            <a:ext cx="1136447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2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отличия двух математических определений понятия «признак»</a:t>
            </a:r>
            <a:endParaRPr lang="ru-RU" sz="2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2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Определение 1 (табличное представление данных)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2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sz="22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ризнак х </a:t>
            </a:r>
            <a:r>
              <a:rPr lang="ru-RU" sz="2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 это отображение множества объектов в множество его значений.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Представление объектов в виде точек одномерного или многомерного пространства, а таблица данных – числовая матрица.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200" i="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200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Определение 2 (</a:t>
            </a:r>
            <a:r>
              <a:rPr lang="ru-RU" sz="22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представление о функции плотности распределения)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2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Признак</a:t>
            </a:r>
            <a:r>
              <a:rPr lang="ru-RU" sz="2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это вероятностное распределение, обычно задаваемое функцией плотности. </a:t>
            </a:r>
            <a:r>
              <a:rPr lang="ru-RU" sz="22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Объекты распределения </a:t>
            </a:r>
            <a:r>
              <a:rPr lang="ru-RU" sz="2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 случайная выборка из данного распределения.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ru-RU" sz="2200" i="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данных </a:t>
            </a: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исходит из того, что наблюдаемые данные первичны, а все остальное – наблюдения и «идеальные представления».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Машинное обучение</a:t>
            </a:r>
            <a:r>
              <a:rPr lang="en-US" sz="2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или </a:t>
            </a:r>
            <a:r>
              <a:rPr lang="en-US" sz="2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mining)</a:t>
            </a:r>
            <a:r>
              <a:rPr lang="ru-RU" sz="2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 научный подход, в котором приоритет - за моделью, а наблюдения - не более чем случайные реализации модельных распределений.</a:t>
            </a:r>
          </a:p>
        </p:txBody>
      </p:sp>
      <p:sp>
        <p:nvSpPr>
          <p:cNvPr id="7" name="PlaceHolder 1">
            <a:extLst>
              <a:ext uri="{FF2B5EF4-FFF2-40B4-BE49-F238E27FC236}">
                <a16:creationId xmlns:a16="http://schemas.microsoft.com/office/drawing/2014/main" id="{ABA5CBA5-58AD-4F6E-BE5D-0BA38D72D1B2}"/>
              </a:ext>
            </a:extLst>
          </p:cNvPr>
          <p:cNvSpPr txBox="1">
            <a:spLocks/>
          </p:cNvSpPr>
          <p:nvPr/>
        </p:nvSpPr>
        <p:spPr>
          <a:xfrm>
            <a:off x="2532643" y="6222960"/>
            <a:ext cx="7126713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АНАЛИЗ БОЛЬШИХ ДАННЫХ. ДАННЫЕ. ВИДЫ ДАННЫХ. ОДНОМЕРНЫЙ И МНОГОМЕРНЫЙ АНАЛИЗ. OLAP-КУБ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2248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352249" y="452160"/>
            <a:ext cx="11364470" cy="54326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3200" spc="-1" dirty="0">
                <a:solidFill>
                  <a:schemeClr val="accent1"/>
                </a:solidFill>
                <a:latin typeface="Times New Roman"/>
              </a:rPr>
              <a:t>Отбор признаков этап 1 – признак ли выбранный столбец?</a:t>
            </a:r>
            <a:endParaRPr lang="ru-RU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586ADE4-6F9A-4482-BD0C-015D45F361CB}" type="slidenum">
              <a:t>39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9A743-EAEF-4EB3-BBCB-74D2C91BED97}"/>
              </a:ext>
            </a:extLst>
          </p:cNvPr>
          <p:cNvSpPr txBox="1"/>
          <p:nvPr/>
        </p:nvSpPr>
        <p:spPr>
          <a:xfrm>
            <a:off x="352249" y="960701"/>
            <a:ext cx="113644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Таблица содержит </a:t>
            </a:r>
            <a:r>
              <a:rPr lang="ru-RU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 строк</a:t>
            </a:r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соответствующих рассматриваемым </a:t>
            </a:r>
            <a:r>
              <a:rPr lang="ru-RU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объектам</a:t>
            </a:r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 столбцов</a:t>
            </a:r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соответствующих </a:t>
            </a:r>
            <a:r>
              <a:rPr lang="ru-RU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признакам</a:t>
            </a:r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а </a:t>
            </a:r>
            <a:r>
              <a:rPr lang="ru-RU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самой </a:t>
            </a:r>
            <a:r>
              <a:rPr lang="ru-RU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таблице</a:t>
            </a:r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находятся </a:t>
            </a:r>
            <a:r>
              <a:rPr lang="ru-RU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значения признаков</a:t>
            </a:r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Эти-то </a:t>
            </a:r>
            <a:r>
              <a:rPr lang="ru-RU" b="1" i="1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значения и образуют то, что называется данные</a:t>
            </a:r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ru-RU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677BA4-23B9-451D-8C35-8CE202E54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873" y="1640545"/>
            <a:ext cx="6511296" cy="37917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7DB910D-92C5-41AF-8281-C8263F190981}"/>
              </a:ext>
            </a:extLst>
          </p:cNvPr>
          <p:cNvSpPr txBox="1"/>
          <p:nvPr/>
        </p:nvSpPr>
        <p:spPr>
          <a:xfrm>
            <a:off x="334831" y="1915007"/>
            <a:ext cx="45693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Не всякий файл данных является таблицей данных, потому что не всякий столбец таблицы имеет смысл признака.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ru-RU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 таблице Доход, Доля, ОП – </a:t>
            </a:r>
            <a:r>
              <a:rPr lang="ru-RU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количественные признаки</a:t>
            </a:r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С остальным надо что-то делать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Компания – скорее всего, не признак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Интернет – </a:t>
            </a:r>
            <a:r>
              <a:rPr lang="ru-RU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бинарный признак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преобразовать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Сектор экономики – сложно анализировать, не признак. </a:t>
            </a:r>
            <a:r>
              <a:rPr lang="ru-RU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Можно преобразовать в бинарные признаки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 помощью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dummy-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преобразования или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one-hot-encoding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ru-RU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373854C7-80AD-477B-B383-5D7458576DCB}"/>
              </a:ext>
            </a:extLst>
          </p:cNvPr>
          <p:cNvSpPr/>
          <p:nvPr/>
        </p:nvSpPr>
        <p:spPr>
          <a:xfrm>
            <a:off x="9137486" y="4756357"/>
            <a:ext cx="2579233" cy="1278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BB0BDA6C-7301-44AA-9FA1-E414863A26D2}"/>
              </a:ext>
            </a:extLst>
          </p:cNvPr>
          <p:cNvGrpSpPr/>
          <p:nvPr/>
        </p:nvGrpSpPr>
        <p:grpSpPr>
          <a:xfrm>
            <a:off x="5172588" y="4750410"/>
            <a:ext cx="5441623" cy="1418912"/>
            <a:chOff x="277708" y="3037010"/>
            <a:chExt cx="4875001" cy="1084560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C745545C-6FC5-4687-8C7E-B876758AB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7708" y="3497787"/>
              <a:ext cx="4875001" cy="623783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9EA09D1B-3DD2-4844-B889-F666A6280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8564" y="3037010"/>
              <a:ext cx="3386662" cy="586286"/>
            </a:xfrm>
            <a:prstGeom prst="rect">
              <a:avLst/>
            </a:prstGeom>
          </p:spPr>
        </p:pic>
      </p:grpSp>
      <p:sp>
        <p:nvSpPr>
          <p:cNvPr id="16" name="PlaceHolder 1">
            <a:extLst>
              <a:ext uri="{FF2B5EF4-FFF2-40B4-BE49-F238E27FC236}">
                <a16:creationId xmlns:a16="http://schemas.microsoft.com/office/drawing/2014/main" id="{07B7E248-2EB4-4F32-8340-BC136E710D9C}"/>
              </a:ext>
            </a:extLst>
          </p:cNvPr>
          <p:cNvSpPr txBox="1">
            <a:spLocks/>
          </p:cNvSpPr>
          <p:nvPr/>
        </p:nvSpPr>
        <p:spPr>
          <a:xfrm>
            <a:off x="2532643" y="6222960"/>
            <a:ext cx="7126713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АНАЛИЗ БОЛЬШИХ ДАННЫХ. ДАННЫЕ. ВИДЫ ДАННЫХ. ОДНОМЕРНЫЙ И МНОГОМЕРНЫЙ АНАЛИЗ. OLAP-КУБ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294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subTitle"/>
          </p:nvPr>
        </p:nvSpPr>
        <p:spPr>
          <a:xfrm>
            <a:off x="352440" y="323100"/>
            <a:ext cx="7560720" cy="5695735"/>
          </a:xfrm>
          <a:prstGeom prst="rect">
            <a:avLst/>
          </a:prstGeom>
          <a:noFill/>
          <a:ln w="0">
            <a:noFill/>
          </a:ln>
        </p:spPr>
        <p:txBody>
          <a:bodyPr lIns="122040" tIns="122040" rIns="122040" bIns="122040" anchor="t">
            <a:noAutofit/>
          </a:bodyPr>
          <a:lstStyle/>
          <a:p>
            <a:pPr marL="0" indent="0">
              <a:lnSpc>
                <a:spcPct val="90000"/>
              </a:lnSpc>
              <a:spcBef>
                <a:spcPts val="799"/>
              </a:spcBef>
              <a:buNone/>
              <a:tabLst>
                <a:tab pos="0" algn="l"/>
              </a:tabLst>
            </a:pPr>
            <a:r>
              <a:rPr lang="ru-RU" sz="4400" b="1" strike="noStrike" spc="-1" dirty="0">
                <a:solidFill>
                  <a:srgbClr val="0F6FC6"/>
                </a:solidFill>
                <a:latin typeface="Times New Roman"/>
              </a:rPr>
              <a:t>Корнеева Елена Игоревна</a:t>
            </a:r>
            <a:endParaRPr lang="ru-RU" sz="4400" b="0" strike="noStrike" spc="-1" dirty="0">
              <a:solidFill>
                <a:srgbClr val="000000"/>
              </a:solidFill>
              <a:latin typeface="Arial"/>
            </a:endParaRPr>
          </a:p>
          <a:p>
            <a:pPr marL="0" indent="0">
              <a:lnSpc>
                <a:spcPct val="90000"/>
              </a:lnSpc>
              <a:spcBef>
                <a:spcPts val="799"/>
              </a:spcBef>
              <a:buNone/>
              <a:tabLst>
                <a:tab pos="0" algn="l"/>
              </a:tabLst>
            </a:pPr>
            <a:r>
              <a:rPr lang="ru-RU" sz="2400" b="0" strike="noStrike" spc="-1" dirty="0">
                <a:latin typeface="Times New Roman"/>
              </a:rPr>
              <a:t>Старший преподаватель кафедры ПО</a:t>
            </a:r>
          </a:p>
          <a:p>
            <a:pPr marL="0" indent="0">
              <a:lnSpc>
                <a:spcPct val="90000"/>
              </a:lnSpc>
              <a:spcBef>
                <a:spcPts val="799"/>
              </a:spcBef>
              <a:buNone/>
              <a:tabLst>
                <a:tab pos="0" algn="l"/>
              </a:tabLst>
            </a:pPr>
            <a:endParaRPr lang="ru-RU" sz="2400" b="0" strike="noStrike" spc="-1" dirty="0">
              <a:latin typeface="Times New Roman"/>
            </a:endParaRPr>
          </a:p>
          <a:p>
            <a:pPr marL="0" indent="0">
              <a:lnSpc>
                <a:spcPct val="90000"/>
              </a:lnSpc>
              <a:spcBef>
                <a:spcPts val="799"/>
              </a:spcBef>
              <a:buNone/>
              <a:tabLst>
                <a:tab pos="0" algn="l"/>
              </a:tabLst>
            </a:pPr>
            <a:r>
              <a:rPr lang="ru-RU" sz="2400" b="0" strike="noStrike" spc="-1" dirty="0">
                <a:latin typeface="Times New Roman"/>
              </a:rPr>
              <a:t>Интересы:</a:t>
            </a:r>
          </a:p>
          <a:p>
            <a:pPr marL="0" indent="0">
              <a:lnSpc>
                <a:spcPct val="90000"/>
              </a:lnSpc>
              <a:spcBef>
                <a:spcPts val="799"/>
              </a:spcBef>
              <a:buNone/>
              <a:tabLst>
                <a:tab pos="0" algn="l"/>
              </a:tabLst>
            </a:pPr>
            <a:r>
              <a:rPr lang="ru-RU" sz="2400" b="0" strike="noStrike" spc="-1" dirty="0">
                <a:latin typeface="Times New Roman"/>
              </a:rPr>
              <a:t>- программирование;</a:t>
            </a:r>
          </a:p>
          <a:p>
            <a:pPr marL="0" indent="0">
              <a:lnSpc>
                <a:spcPct val="90000"/>
              </a:lnSpc>
              <a:spcBef>
                <a:spcPts val="799"/>
              </a:spcBef>
              <a:buNone/>
              <a:tabLst>
                <a:tab pos="0" algn="l"/>
              </a:tabLst>
            </a:pPr>
            <a:r>
              <a:rPr lang="ru-RU" sz="2400" b="0" strike="noStrike" spc="-1" dirty="0">
                <a:latin typeface="Times New Roman"/>
              </a:rPr>
              <a:t>- </a:t>
            </a:r>
            <a:r>
              <a:rPr lang="ru-RU" sz="2400" b="0" strike="noStrike" spc="-1" dirty="0" err="1">
                <a:latin typeface="Times New Roman"/>
              </a:rPr>
              <a:t>data</a:t>
            </a:r>
            <a:r>
              <a:rPr lang="ru-RU" sz="2400" b="0" strike="noStrike" spc="-1" dirty="0">
                <a:latin typeface="Times New Roman"/>
              </a:rPr>
              <a:t> </a:t>
            </a:r>
            <a:r>
              <a:rPr lang="ru-RU" sz="2400" b="0" strike="noStrike" spc="-1" dirty="0" err="1">
                <a:latin typeface="Times New Roman"/>
              </a:rPr>
              <a:t>mining</a:t>
            </a:r>
            <a:r>
              <a:rPr lang="ru-RU" sz="2400" b="0" strike="noStrike" spc="-1" dirty="0">
                <a:latin typeface="Times New Roman"/>
              </a:rPr>
              <a:t>, </a:t>
            </a:r>
            <a:r>
              <a:rPr lang="ru-RU" sz="2400" b="0" strike="noStrike" spc="-1" dirty="0" err="1">
                <a:latin typeface="Times New Roman"/>
              </a:rPr>
              <a:t>text</a:t>
            </a:r>
            <a:r>
              <a:rPr lang="ru-RU" sz="2400" b="0" strike="noStrike" spc="-1" dirty="0">
                <a:latin typeface="Times New Roman"/>
              </a:rPr>
              <a:t> </a:t>
            </a:r>
            <a:r>
              <a:rPr lang="ru-RU" sz="2400" b="0" strike="noStrike" spc="-1" dirty="0" err="1">
                <a:latin typeface="Times New Roman"/>
              </a:rPr>
              <a:t>mining</a:t>
            </a:r>
            <a:r>
              <a:rPr lang="ru-RU" sz="2400" b="0" strike="noStrike" spc="-1" dirty="0">
                <a:latin typeface="Times New Roman"/>
              </a:rPr>
              <a:t> (NLP, компьютерная лингвистика), </a:t>
            </a:r>
            <a:r>
              <a:rPr lang="ru-RU" sz="2400" b="0" strike="noStrike" spc="-1" dirty="0" err="1">
                <a:latin typeface="Times New Roman"/>
              </a:rPr>
              <a:t>machine</a:t>
            </a:r>
            <a:r>
              <a:rPr lang="ru-RU" sz="2400" b="0" strike="noStrike" spc="-1" dirty="0">
                <a:latin typeface="Times New Roman"/>
              </a:rPr>
              <a:t> </a:t>
            </a:r>
            <a:r>
              <a:rPr lang="ru-RU" sz="2400" b="0" strike="noStrike" spc="-1" dirty="0" err="1">
                <a:latin typeface="Times New Roman"/>
              </a:rPr>
              <a:t>learning</a:t>
            </a:r>
            <a:r>
              <a:rPr lang="ru-RU" sz="2400" spc="-1" dirty="0">
                <a:latin typeface="Times New Roman"/>
              </a:rPr>
              <a:t>, </a:t>
            </a:r>
            <a:r>
              <a:rPr lang="ru-RU" sz="2400" b="0" strike="noStrike" spc="-1" dirty="0">
                <a:latin typeface="Times New Roman"/>
              </a:rPr>
              <a:t>компьютерное зрение (распознавание документов, сегментация фотографий и распознавание объектов)</a:t>
            </a:r>
          </a:p>
          <a:p>
            <a:pPr marL="0" indent="0">
              <a:lnSpc>
                <a:spcPct val="90000"/>
              </a:lnSpc>
              <a:spcBef>
                <a:spcPts val="799"/>
              </a:spcBef>
              <a:buNone/>
              <a:tabLst>
                <a:tab pos="0" algn="l"/>
              </a:tabLst>
            </a:pPr>
            <a:endParaRPr lang="ru-RU" sz="2400" b="0" strike="noStrike" spc="-1" dirty="0">
              <a:latin typeface="Times New Roman"/>
            </a:endParaRPr>
          </a:p>
          <a:p>
            <a:pPr marL="0" indent="0">
              <a:lnSpc>
                <a:spcPct val="90000"/>
              </a:lnSpc>
              <a:spcBef>
                <a:spcPts val="799"/>
              </a:spcBef>
              <a:buNone/>
              <a:tabLst>
                <a:tab pos="0" algn="l"/>
              </a:tabLst>
            </a:pPr>
            <a:r>
              <a:rPr lang="ru-RU" sz="2400" b="0" strike="noStrike" spc="-1" dirty="0">
                <a:latin typeface="Times New Roman"/>
              </a:rPr>
              <a:t>Общая информация:</a:t>
            </a:r>
          </a:p>
          <a:p>
            <a:pPr marL="0" indent="0">
              <a:lnSpc>
                <a:spcPct val="90000"/>
              </a:lnSpc>
              <a:spcBef>
                <a:spcPts val="799"/>
              </a:spcBef>
              <a:buNone/>
              <a:tabLst>
                <a:tab pos="0" algn="l"/>
              </a:tabLst>
            </a:pPr>
            <a:r>
              <a:rPr lang="ru-RU" sz="2400" b="0" strike="noStrike" spc="-1" dirty="0">
                <a:latin typeface="Times New Roman"/>
              </a:rPr>
              <a:t>- Занимаюсь машинным обучением с 2015 года</a:t>
            </a:r>
          </a:p>
          <a:p>
            <a:pPr marL="0" indent="0">
              <a:lnSpc>
                <a:spcPct val="90000"/>
              </a:lnSpc>
              <a:spcBef>
                <a:spcPts val="799"/>
              </a:spcBef>
              <a:buNone/>
              <a:tabLst>
                <a:tab pos="0" algn="l"/>
              </a:tabLst>
            </a:pPr>
            <a:r>
              <a:rPr lang="ru-RU" sz="2400" b="0" strike="noStrike" spc="-1" dirty="0">
                <a:latin typeface="Times New Roman"/>
              </a:rPr>
              <a:t>- Разработчик ПО с 2014 года</a:t>
            </a:r>
          </a:p>
        </p:txBody>
      </p:sp>
      <p:sp>
        <p:nvSpPr>
          <p:cNvPr id="15" name="PlaceHolder 1">
            <a:extLst>
              <a:ext uri="{FF2B5EF4-FFF2-40B4-BE49-F238E27FC236}">
                <a16:creationId xmlns:a16="http://schemas.microsoft.com/office/drawing/2014/main" id="{1C5028C1-6A54-4AFB-BC87-3129D3B72DD8}"/>
              </a:ext>
            </a:extLst>
          </p:cNvPr>
          <p:cNvSpPr txBox="1">
            <a:spLocks/>
          </p:cNvSpPr>
          <p:nvPr/>
        </p:nvSpPr>
        <p:spPr>
          <a:xfrm>
            <a:off x="3949199" y="6223680"/>
            <a:ext cx="4835985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АНАЛИЗ БОЛЬШИХ ДАННЫХ. ДАННЫЕ. ВИДЫ ДАННЫХ. ОДНОМЕРНЫЙ И МНОГОМЕРНЫЙ АНАЛИЗ. OLAP-КУБ</a:t>
            </a:r>
            <a:endParaRPr lang="ru-RU" dirty="0">
              <a:solidFill>
                <a:srgbClr val="000000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A047BEE-76C7-41C5-826F-C0613E8F77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2" t="26396" r="5054" b="-138"/>
          <a:stretch/>
        </p:blipFill>
        <p:spPr>
          <a:xfrm>
            <a:off x="8373597" y="2668605"/>
            <a:ext cx="1729432" cy="1635733"/>
          </a:xfrm>
          <a:prstGeom prst="roundRect">
            <a:avLst>
              <a:gd name="adj" fmla="val 1590"/>
            </a:avLst>
          </a:prstGeom>
        </p:spPr>
      </p:pic>
      <p:pic>
        <p:nvPicPr>
          <p:cNvPr id="17" name="Рисунок 15">
            <a:extLst>
              <a:ext uri="{FF2B5EF4-FFF2-40B4-BE49-F238E27FC236}">
                <a16:creationId xmlns:a16="http://schemas.microsoft.com/office/drawing/2014/main" id="{F99E850F-74A9-4554-9FA1-F60B3B922EF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554498" y="4886771"/>
            <a:ext cx="744674" cy="632058"/>
          </a:xfrm>
          <a:prstGeom prst="rect">
            <a:avLst/>
          </a:prstGeom>
          <a:ln w="0">
            <a:noFill/>
          </a:ln>
        </p:spPr>
      </p:pic>
      <p:pic>
        <p:nvPicPr>
          <p:cNvPr id="18" name="Рисунок 22">
            <a:extLst>
              <a:ext uri="{FF2B5EF4-FFF2-40B4-BE49-F238E27FC236}">
                <a16:creationId xmlns:a16="http://schemas.microsoft.com/office/drawing/2014/main" id="{5CC4F5DE-4A31-4181-8EF2-775F4BEC369D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265460" y="1359219"/>
            <a:ext cx="855397" cy="815346"/>
          </a:xfrm>
          <a:prstGeom prst="rect">
            <a:avLst/>
          </a:prstGeom>
          <a:ln w="0">
            <a:noFill/>
          </a:ln>
        </p:spPr>
      </p:pic>
      <p:pic>
        <p:nvPicPr>
          <p:cNvPr id="19" name="Рисунок 23">
            <a:extLst>
              <a:ext uri="{FF2B5EF4-FFF2-40B4-BE49-F238E27FC236}">
                <a16:creationId xmlns:a16="http://schemas.microsoft.com/office/drawing/2014/main" id="{5EF8E552-DBDB-427F-B499-1148C28F4C00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10235404" y="4126843"/>
            <a:ext cx="1285683" cy="537926"/>
          </a:xfrm>
          <a:prstGeom prst="rect">
            <a:avLst/>
          </a:prstGeom>
          <a:ln w="0">
            <a:noFill/>
          </a:ln>
        </p:spPr>
      </p:pic>
      <p:pic>
        <p:nvPicPr>
          <p:cNvPr id="20" name="Picture 1" descr="https://e.sfu-kras.ru/pluginfile.php/1794713/course/overviewfiles/%D0%9B%D0%BE%D0%B3%D0%BE%D1%82%D0%B8%D0%BF.jpg">
            <a:extLst>
              <a:ext uri="{FF2B5EF4-FFF2-40B4-BE49-F238E27FC236}">
                <a16:creationId xmlns:a16="http://schemas.microsoft.com/office/drawing/2014/main" id="{30BEE9B5-200E-490F-9BB7-7BA2A52BCDF5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10292557" y="2586612"/>
            <a:ext cx="888478" cy="785893"/>
          </a:xfrm>
          <a:prstGeom prst="rect">
            <a:avLst/>
          </a:prstGeom>
          <a:ln w="0">
            <a:noFill/>
          </a:ln>
        </p:spPr>
      </p:pic>
      <p:pic>
        <p:nvPicPr>
          <p:cNvPr id="21" name="Рисунок 25">
            <a:extLst>
              <a:ext uri="{FF2B5EF4-FFF2-40B4-BE49-F238E27FC236}">
                <a16:creationId xmlns:a16="http://schemas.microsoft.com/office/drawing/2014/main" id="{04F1C615-6DB7-411C-8B36-353E9773555A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10286546" y="3402630"/>
            <a:ext cx="1206242" cy="573549"/>
          </a:xfrm>
          <a:prstGeom prst="rect">
            <a:avLst/>
          </a:prstGeom>
          <a:ln w="0">
            <a:noFill/>
          </a:ln>
        </p:spPr>
      </p:pic>
      <p:pic>
        <p:nvPicPr>
          <p:cNvPr id="22" name="Рисунок 26">
            <a:extLst>
              <a:ext uri="{FF2B5EF4-FFF2-40B4-BE49-F238E27FC236}">
                <a16:creationId xmlns:a16="http://schemas.microsoft.com/office/drawing/2014/main" id="{12C762EF-9FF2-4B0C-B709-91D4C24E6949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9265460" y="4348845"/>
            <a:ext cx="1301886" cy="895548"/>
          </a:xfrm>
          <a:prstGeom prst="rect">
            <a:avLst/>
          </a:prstGeom>
          <a:ln w="0">
            <a:noFill/>
          </a:ln>
        </p:spPr>
      </p:pic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C53965AE-A84A-43F8-B6D5-CFD222DB25A6}"/>
              </a:ext>
            </a:extLst>
          </p:cNvPr>
          <p:cNvSpPr/>
          <p:nvPr/>
        </p:nvSpPr>
        <p:spPr>
          <a:xfrm>
            <a:off x="6937422" y="1408267"/>
            <a:ext cx="2363199" cy="1293569"/>
          </a:xfrm>
          <a:custGeom>
            <a:avLst/>
            <a:gdLst/>
            <a:ahLst/>
            <a:cxnLst/>
            <a:rect l="0" t="0" r="r" b="b"/>
            <a:pathLst>
              <a:path w="10501" h="6500">
                <a:moveTo>
                  <a:pt x="6072" y="0"/>
                </a:moveTo>
                <a:cubicBezTo>
                  <a:pt x="6705" y="62"/>
                  <a:pt x="7317" y="197"/>
                  <a:pt x="7876" y="398"/>
                </a:cubicBezTo>
                <a:cubicBezTo>
                  <a:pt x="8674" y="685"/>
                  <a:pt x="9337" y="1098"/>
                  <a:pt x="9798" y="1595"/>
                </a:cubicBezTo>
                <a:cubicBezTo>
                  <a:pt x="10258" y="2092"/>
                  <a:pt x="10501" y="2656"/>
                  <a:pt x="10501" y="3230"/>
                </a:cubicBezTo>
                <a:cubicBezTo>
                  <a:pt x="10501" y="3805"/>
                  <a:pt x="10258" y="4369"/>
                  <a:pt x="9798" y="4866"/>
                </a:cubicBezTo>
                <a:cubicBezTo>
                  <a:pt x="9337" y="5363"/>
                  <a:pt x="8674" y="5776"/>
                  <a:pt x="7876" y="6063"/>
                </a:cubicBezTo>
                <a:cubicBezTo>
                  <a:pt x="7116" y="6336"/>
                  <a:pt x="6259" y="6486"/>
                  <a:pt x="5383" y="6500"/>
                </a:cubicBezTo>
                <a:lnTo>
                  <a:pt x="5118" y="6500"/>
                </a:lnTo>
                <a:cubicBezTo>
                  <a:pt x="4242" y="6486"/>
                  <a:pt x="3385" y="6336"/>
                  <a:pt x="2625" y="6063"/>
                </a:cubicBezTo>
                <a:cubicBezTo>
                  <a:pt x="1827" y="5776"/>
                  <a:pt x="1164" y="5363"/>
                  <a:pt x="703" y="4866"/>
                </a:cubicBezTo>
                <a:cubicBezTo>
                  <a:pt x="243" y="4369"/>
                  <a:pt x="0" y="3805"/>
                  <a:pt x="0" y="3230"/>
                </a:cubicBezTo>
                <a:cubicBezTo>
                  <a:pt x="0" y="2656"/>
                  <a:pt x="243" y="2092"/>
                  <a:pt x="703" y="1595"/>
                </a:cubicBezTo>
                <a:cubicBezTo>
                  <a:pt x="1164" y="1098"/>
                  <a:pt x="1827" y="685"/>
                  <a:pt x="2625" y="398"/>
                </a:cubicBezTo>
                <a:cubicBezTo>
                  <a:pt x="3184" y="197"/>
                  <a:pt x="3796" y="62"/>
                  <a:pt x="4429" y="0"/>
                </a:cubicBezTo>
                <a:lnTo>
                  <a:pt x="6072" y="0"/>
                </a:lnTo>
                <a:close/>
              </a:path>
            </a:pathLst>
          </a:custGeom>
          <a:blipFill rotWithShape="0">
            <a:blip r:embed="rId9"/>
            <a:stretch/>
          </a:blipFill>
          <a:ln w="0">
            <a:noFill/>
          </a:ln>
        </p:spPr>
        <p:txBody>
          <a:bodyPr lIns="90000" tIns="45000" rIns="90000" bIns="45000" anchor="ctr" anchorCtr="1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</a:endParaRPr>
          </a:p>
        </p:txBody>
      </p:sp>
      <p:sp>
        <p:nvSpPr>
          <p:cNvPr id="24" name="Полилиния: фигура 23">
            <a:extLst>
              <a:ext uri="{FF2B5EF4-FFF2-40B4-BE49-F238E27FC236}">
                <a16:creationId xmlns:a16="http://schemas.microsoft.com/office/drawing/2014/main" id="{92A4CF6C-785A-4A14-A403-979AF93E477E}"/>
              </a:ext>
            </a:extLst>
          </p:cNvPr>
          <p:cNvSpPr/>
          <p:nvPr/>
        </p:nvSpPr>
        <p:spPr>
          <a:xfrm>
            <a:off x="7490054" y="4348845"/>
            <a:ext cx="1687839" cy="744101"/>
          </a:xfrm>
          <a:custGeom>
            <a:avLst/>
            <a:gdLst/>
            <a:ahLst/>
            <a:cxnLst/>
            <a:rect l="0" t="0" r="r" b="b"/>
            <a:pathLst>
              <a:path w="7500" h="3739">
                <a:moveTo>
                  <a:pt x="0" y="2024"/>
                </a:moveTo>
                <a:lnTo>
                  <a:pt x="2849" y="0"/>
                </a:lnTo>
                <a:lnTo>
                  <a:pt x="4577" y="0"/>
                </a:lnTo>
                <a:lnTo>
                  <a:pt x="7500" y="2076"/>
                </a:lnTo>
                <a:lnTo>
                  <a:pt x="7500" y="2095"/>
                </a:lnTo>
                <a:lnTo>
                  <a:pt x="5185" y="3739"/>
                </a:lnTo>
                <a:lnTo>
                  <a:pt x="2241" y="3739"/>
                </a:lnTo>
                <a:lnTo>
                  <a:pt x="0" y="2147"/>
                </a:lnTo>
                <a:lnTo>
                  <a:pt x="0" y="2024"/>
                </a:lnTo>
                <a:close/>
              </a:path>
            </a:pathLst>
          </a:custGeom>
          <a:blipFill rotWithShape="0">
            <a:blip r:embed="rId10"/>
            <a:stretch/>
          </a:blipFill>
          <a:ln w="0">
            <a:noFill/>
          </a:ln>
        </p:spPr>
        <p:txBody>
          <a:bodyPr lIns="90000" tIns="45000" rIns="90000" bIns="45000" anchor="ctr" anchorCtr="1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</a:endParaRPr>
          </a:p>
        </p:txBody>
      </p:sp>
      <p:sp>
        <p:nvSpPr>
          <p:cNvPr id="25" name="Полилиния: фигура 24">
            <a:extLst>
              <a:ext uri="{FF2B5EF4-FFF2-40B4-BE49-F238E27FC236}">
                <a16:creationId xmlns:a16="http://schemas.microsoft.com/office/drawing/2014/main" id="{247292A9-610E-45B0-B145-71BF937E57C0}"/>
              </a:ext>
            </a:extLst>
          </p:cNvPr>
          <p:cNvSpPr/>
          <p:nvPr/>
        </p:nvSpPr>
        <p:spPr>
          <a:xfrm>
            <a:off x="7930290" y="4818291"/>
            <a:ext cx="1575316" cy="796042"/>
          </a:xfrm>
          <a:custGeom>
            <a:avLst/>
            <a:gdLst/>
            <a:ahLst/>
            <a:cxnLst/>
            <a:rect l="0" t="0" r="r" b="b"/>
            <a:pathLst>
              <a:path w="7000" h="4000">
                <a:moveTo>
                  <a:pt x="3554" y="0"/>
                </a:moveTo>
                <a:cubicBezTo>
                  <a:pt x="4150" y="5"/>
                  <a:pt x="4733" y="97"/>
                  <a:pt x="5250" y="268"/>
                </a:cubicBezTo>
                <a:cubicBezTo>
                  <a:pt x="5782" y="443"/>
                  <a:pt x="6224" y="696"/>
                  <a:pt x="6531" y="1000"/>
                </a:cubicBezTo>
                <a:cubicBezTo>
                  <a:pt x="6838" y="1304"/>
                  <a:pt x="7000" y="1649"/>
                  <a:pt x="7000" y="2000"/>
                </a:cubicBezTo>
                <a:cubicBezTo>
                  <a:pt x="7000" y="2351"/>
                  <a:pt x="6838" y="2696"/>
                  <a:pt x="6531" y="3000"/>
                </a:cubicBezTo>
                <a:cubicBezTo>
                  <a:pt x="6224" y="3304"/>
                  <a:pt x="5782" y="3556"/>
                  <a:pt x="5250" y="3732"/>
                </a:cubicBezTo>
                <a:cubicBezTo>
                  <a:pt x="4718" y="3908"/>
                  <a:pt x="4114" y="4000"/>
                  <a:pt x="3500" y="4000"/>
                </a:cubicBezTo>
                <a:cubicBezTo>
                  <a:pt x="2886" y="4000"/>
                  <a:pt x="2282" y="3908"/>
                  <a:pt x="1750" y="3732"/>
                </a:cubicBezTo>
                <a:cubicBezTo>
                  <a:pt x="1218" y="3556"/>
                  <a:pt x="776" y="3304"/>
                  <a:pt x="469" y="3000"/>
                </a:cubicBezTo>
                <a:cubicBezTo>
                  <a:pt x="162" y="2696"/>
                  <a:pt x="0" y="2351"/>
                  <a:pt x="0" y="2000"/>
                </a:cubicBezTo>
                <a:cubicBezTo>
                  <a:pt x="0" y="1649"/>
                  <a:pt x="162" y="1304"/>
                  <a:pt x="469" y="1000"/>
                </a:cubicBezTo>
                <a:cubicBezTo>
                  <a:pt x="776" y="696"/>
                  <a:pt x="1218" y="443"/>
                  <a:pt x="1750" y="268"/>
                </a:cubicBezTo>
                <a:cubicBezTo>
                  <a:pt x="2267" y="97"/>
                  <a:pt x="2850" y="5"/>
                  <a:pt x="3446" y="0"/>
                </a:cubicBezTo>
                <a:lnTo>
                  <a:pt x="3554" y="0"/>
                </a:lnTo>
                <a:close/>
              </a:path>
            </a:pathLst>
          </a:custGeom>
          <a:blipFill rotWithShape="0">
            <a:blip r:embed="rId11"/>
            <a:stretch/>
          </a:blipFill>
          <a:ln w="0">
            <a:noFill/>
          </a:ln>
        </p:spPr>
        <p:txBody>
          <a:bodyPr lIns="90000" tIns="45000" rIns="90000" bIns="45000" anchor="ctr" anchorCtr="1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778A14D3-125C-4EFF-A069-1BB530B51EF2}"/>
              </a:ext>
            </a:extLst>
          </p:cNvPr>
          <p:cNvPicPr/>
          <p:nvPr/>
        </p:nvPicPr>
        <p:blipFill>
          <a:blip r:embed="rId12"/>
          <a:stretch/>
        </p:blipFill>
        <p:spPr>
          <a:xfrm>
            <a:off x="10278163" y="1577534"/>
            <a:ext cx="1200166" cy="597032"/>
          </a:xfrm>
          <a:prstGeom prst="rect">
            <a:avLst/>
          </a:prstGeom>
          <a:ln w="0">
            <a:noFill/>
          </a:ln>
        </p:spPr>
      </p:pic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9903C21D-8F55-4897-B79E-11B367189FCA}"/>
              </a:ext>
            </a:extLst>
          </p:cNvPr>
          <p:cNvSpPr/>
          <p:nvPr/>
        </p:nvSpPr>
        <p:spPr>
          <a:xfrm>
            <a:off x="9806546" y="2085136"/>
            <a:ext cx="787658" cy="597032"/>
          </a:xfrm>
          <a:custGeom>
            <a:avLst/>
            <a:gdLst/>
            <a:ahLst/>
            <a:cxnLst/>
            <a:rect l="0" t="0" r="r" b="b"/>
            <a:pathLst>
              <a:path w="3500" h="3000">
                <a:moveTo>
                  <a:pt x="3266" y="2250"/>
                </a:moveTo>
                <a:cubicBezTo>
                  <a:pt x="3112" y="2478"/>
                  <a:pt x="2891" y="2667"/>
                  <a:pt x="2625" y="2799"/>
                </a:cubicBezTo>
                <a:cubicBezTo>
                  <a:pt x="2359" y="2931"/>
                  <a:pt x="2057" y="3000"/>
                  <a:pt x="1750" y="3000"/>
                </a:cubicBezTo>
                <a:cubicBezTo>
                  <a:pt x="1443" y="3000"/>
                  <a:pt x="1141" y="2931"/>
                  <a:pt x="875" y="2799"/>
                </a:cubicBezTo>
                <a:cubicBezTo>
                  <a:pt x="609" y="2667"/>
                  <a:pt x="388" y="2478"/>
                  <a:pt x="234" y="2250"/>
                </a:cubicBezTo>
                <a:cubicBezTo>
                  <a:pt x="81" y="2022"/>
                  <a:pt x="0" y="1763"/>
                  <a:pt x="0" y="1500"/>
                </a:cubicBezTo>
                <a:cubicBezTo>
                  <a:pt x="0" y="1237"/>
                  <a:pt x="81" y="978"/>
                  <a:pt x="234" y="750"/>
                </a:cubicBezTo>
                <a:cubicBezTo>
                  <a:pt x="388" y="522"/>
                  <a:pt x="609" y="333"/>
                  <a:pt x="875" y="201"/>
                </a:cubicBezTo>
                <a:cubicBezTo>
                  <a:pt x="1141" y="69"/>
                  <a:pt x="1443" y="0"/>
                  <a:pt x="1750" y="0"/>
                </a:cubicBezTo>
                <a:cubicBezTo>
                  <a:pt x="2057" y="0"/>
                  <a:pt x="2359" y="69"/>
                  <a:pt x="2625" y="201"/>
                </a:cubicBezTo>
                <a:cubicBezTo>
                  <a:pt x="2891" y="333"/>
                  <a:pt x="3112" y="522"/>
                  <a:pt x="3266" y="750"/>
                </a:cubicBezTo>
                <a:cubicBezTo>
                  <a:pt x="3419" y="978"/>
                  <a:pt x="3500" y="1237"/>
                  <a:pt x="3500" y="1500"/>
                </a:cubicBezTo>
                <a:cubicBezTo>
                  <a:pt x="3500" y="1763"/>
                  <a:pt x="3419" y="2022"/>
                  <a:pt x="3266" y="2250"/>
                </a:cubicBezTo>
                <a:close/>
              </a:path>
            </a:pathLst>
          </a:custGeom>
          <a:blipFill rotWithShape="0">
            <a:blip r:embed="rId13"/>
            <a:stretch/>
          </a:blipFill>
          <a:ln w="0">
            <a:noFill/>
          </a:ln>
        </p:spPr>
        <p:txBody>
          <a:bodyPr lIns="90000" tIns="45000" rIns="90000" bIns="45000" anchor="ctr" anchorCtr="1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352249" y="452160"/>
            <a:ext cx="11364470" cy="54326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3200" spc="-1" dirty="0">
                <a:solidFill>
                  <a:schemeClr val="accent1"/>
                </a:solidFill>
                <a:latin typeface="Times New Roman"/>
              </a:rPr>
              <a:t>Отбор признаков этап 1 – признак ли выбранный столбец?</a:t>
            </a:r>
            <a:endParaRPr lang="ru-RU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586ADE4-6F9A-4482-BD0C-015D45F361CB}" type="slidenum">
              <a:t>40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9A743-EAEF-4EB3-BBCB-74D2C91BED97}"/>
              </a:ext>
            </a:extLst>
          </p:cNvPr>
          <p:cNvSpPr txBox="1"/>
          <p:nvPr/>
        </p:nvSpPr>
        <p:spPr>
          <a:xfrm>
            <a:off x="352249" y="960701"/>
            <a:ext cx="113644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Таблица содержит </a:t>
            </a:r>
            <a:r>
              <a:rPr 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 строк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соответствующих рассматриваемым </a:t>
            </a:r>
            <a:r>
              <a:rPr 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объектам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 столбцов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соответствующих </a:t>
            </a:r>
            <a:r>
              <a:rPr 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признакам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а </a:t>
            </a:r>
            <a:r>
              <a:rPr 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самой </a:t>
            </a:r>
            <a:r>
              <a:rPr 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таблице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находятся </a:t>
            </a:r>
            <a:r>
              <a:rPr 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значения признаков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Эти-то </a:t>
            </a:r>
            <a:r>
              <a:rPr lang="ru-RU" sz="1800" b="1" i="1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значения и образуют то, что называется данные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373854C7-80AD-477B-B383-5D7458576DCB}"/>
              </a:ext>
            </a:extLst>
          </p:cNvPr>
          <p:cNvSpPr/>
          <p:nvPr/>
        </p:nvSpPr>
        <p:spPr>
          <a:xfrm>
            <a:off x="9137486" y="4756357"/>
            <a:ext cx="2579233" cy="1278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2CF8BE-4232-470A-8584-762F7944D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953" y="1788693"/>
            <a:ext cx="6697010" cy="27531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894BD3D-E669-4740-AF08-ECEA89971142}"/>
              </a:ext>
            </a:extLst>
          </p:cNvPr>
          <p:cNvSpPr txBox="1"/>
          <p:nvPr/>
        </p:nvSpPr>
        <p:spPr>
          <a:xfrm>
            <a:off x="352069" y="1667911"/>
            <a:ext cx="488988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Не всякий файл данных является таблицей данных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потому что </a:t>
            </a:r>
            <a:r>
              <a:rPr lang="ru-RU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не всякий столбец таблицы имеет смысл признака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Названия признаков и столбцов образуют то, что принято называть </a:t>
            </a:r>
            <a:r>
              <a:rPr lang="ru-RU" sz="1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метаданные</a:t>
            </a:r>
            <a:r>
              <a:rPr lang="ru-RU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Метаданные</a:t>
            </a:r>
            <a:r>
              <a:rPr lang="ru-RU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задают тот элемент знаний о реальном мире, который связан с таблицей данных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названия и методы измерения признаков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зависимости от того, насколько структурировано множество значений в предметной области, </a:t>
            </a:r>
            <a:r>
              <a:rPr lang="ru-RU" sz="1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признак может иметь разный тип шкалы</a:t>
            </a:r>
            <a:r>
              <a:rPr lang="ru-RU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Чаще всего различают так называемые </a:t>
            </a:r>
            <a:r>
              <a:rPr lang="ru-RU" sz="1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количественные</a:t>
            </a:r>
            <a:r>
              <a:rPr lang="ru-RU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бинарные</a:t>
            </a:r>
            <a:r>
              <a:rPr lang="ru-RU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номинальные и порядковые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1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типы </a:t>
            </a:r>
            <a:r>
              <a:rPr lang="ru-RU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шкал. </a:t>
            </a: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5CA9C6-41D6-4669-8D43-1C71DEA73E35}"/>
              </a:ext>
            </a:extLst>
          </p:cNvPr>
          <p:cNvSpPr txBox="1"/>
          <p:nvPr/>
        </p:nvSpPr>
        <p:spPr>
          <a:xfrm>
            <a:off x="5542458" y="45716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Преобразованная таблица</a:t>
            </a:r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ABB2B4D-162C-4DB8-A6E6-C1A6547D916A}"/>
              </a:ext>
            </a:extLst>
          </p:cNvPr>
          <p:cNvSpPr/>
          <p:nvPr/>
        </p:nvSpPr>
        <p:spPr>
          <a:xfrm>
            <a:off x="5351929" y="4204447"/>
            <a:ext cx="6587034" cy="36332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PlaceHolder 1">
            <a:extLst>
              <a:ext uri="{FF2B5EF4-FFF2-40B4-BE49-F238E27FC236}">
                <a16:creationId xmlns:a16="http://schemas.microsoft.com/office/drawing/2014/main" id="{09438454-C71D-4739-A43B-4EEACAAFD0E2}"/>
              </a:ext>
            </a:extLst>
          </p:cNvPr>
          <p:cNvSpPr txBox="1">
            <a:spLocks/>
          </p:cNvSpPr>
          <p:nvPr/>
        </p:nvSpPr>
        <p:spPr>
          <a:xfrm>
            <a:off x="2532643" y="6222960"/>
            <a:ext cx="7126713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АНАЛИЗ БОЛЬШИХ ДАННЫХ. ДАННЫЕ. ВИДЫ ДАННЫХ. ОДНОМЕРНЫЙ И МНОГОМЕРНЫЙ АНАЛИЗ. OLAP-КУБ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1256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149A743-EAEF-4EB3-BBCB-74D2C91BED97}"/>
              </a:ext>
            </a:extLst>
          </p:cNvPr>
          <p:cNvSpPr txBox="1"/>
          <p:nvPr/>
        </p:nvSpPr>
        <p:spPr>
          <a:xfrm>
            <a:off x="352249" y="859813"/>
            <a:ext cx="11364470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3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зависимости от того, насколько структурировано множество значений в предметной области, </a:t>
            </a:r>
            <a:r>
              <a:rPr lang="ru-RU" sz="23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признак может иметь разный тип шкалы</a:t>
            </a:r>
            <a:r>
              <a:rPr lang="ru-RU" sz="23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Чаще всего различают так называемые </a:t>
            </a:r>
            <a:r>
              <a:rPr lang="ru-RU" sz="23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количественные</a:t>
            </a:r>
            <a:r>
              <a:rPr lang="ru-RU" sz="23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3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бинарные</a:t>
            </a:r>
            <a:r>
              <a:rPr lang="ru-RU" sz="23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3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номинальные и порядковые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3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типы </a:t>
            </a:r>
            <a:r>
              <a:rPr lang="ru-RU" sz="23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шкал. 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3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количественный</a:t>
            </a:r>
            <a:r>
              <a:rPr lang="ru-RU" sz="23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тип шкалы имеет место для признаков, для которых осмысленна операция усреднения их значений. 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3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бинарный</a:t>
            </a:r>
            <a:r>
              <a:rPr lang="ru-RU" sz="23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тип шкалы соответствует признакам, которые допускают только два значения, «Да» и «Нет»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3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номинальный</a:t>
            </a:r>
            <a:r>
              <a:rPr lang="ru-RU" sz="23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тип шкалы характеризует признаки, допускающие несколько непересекающихся категорий, никак не связанные друг с другом. </a:t>
            </a:r>
            <a:r>
              <a:rPr lang="ru-RU" sz="2300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Если представлен текстом требует преобразования.</a:t>
            </a:r>
            <a:r>
              <a:rPr lang="ru-RU" sz="23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Например, </a:t>
            </a: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dummy </a:t>
            </a:r>
            <a:r>
              <a:rPr lang="ru-RU" sz="23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или </a:t>
            </a: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one-hot-encoding</a:t>
            </a:r>
            <a:endParaRPr lang="ru-RU" sz="2300" u="sng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3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порядковый</a:t>
            </a:r>
            <a:r>
              <a:rPr lang="ru-RU" sz="23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тип шкалы, как и номинальный, относится к признакам, допускающим несколько непересекающихся категорий. Например, значения опроса «очень нравится», «нравится», «безразлично», «не нравится» . </a:t>
            </a:r>
            <a:r>
              <a:rPr lang="ru-RU" sz="2300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Если представлен текстом требует преобразования. </a:t>
            </a:r>
            <a:r>
              <a:rPr lang="ru-RU" sz="23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Преобразование требует осторожности и сохранения порядка</a:t>
            </a:r>
            <a:endParaRPr lang="ru-RU" sz="2300" u="sng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ru-RU" sz="23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352249" y="452160"/>
            <a:ext cx="10208351" cy="54326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3200" spc="-1" dirty="0">
                <a:solidFill>
                  <a:schemeClr val="accent1"/>
                </a:solidFill>
                <a:latin typeface="Times New Roman"/>
              </a:rPr>
              <a:t>Типы шкал признаков</a:t>
            </a:r>
            <a:endParaRPr lang="ru-RU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586ADE4-6F9A-4482-BD0C-015D45F361CB}" type="slidenum">
              <a:t>41</a:t>
            </a:fld>
            <a:endParaRPr/>
          </a:p>
        </p:txBody>
      </p:sp>
      <p:sp>
        <p:nvSpPr>
          <p:cNvPr id="7" name="PlaceHolder 1">
            <a:extLst>
              <a:ext uri="{FF2B5EF4-FFF2-40B4-BE49-F238E27FC236}">
                <a16:creationId xmlns:a16="http://schemas.microsoft.com/office/drawing/2014/main" id="{8EE0C6FC-24DA-49A0-9AE6-0D70ACE116FB}"/>
              </a:ext>
            </a:extLst>
          </p:cNvPr>
          <p:cNvSpPr txBox="1">
            <a:spLocks/>
          </p:cNvSpPr>
          <p:nvPr/>
        </p:nvSpPr>
        <p:spPr>
          <a:xfrm>
            <a:off x="2532643" y="6222960"/>
            <a:ext cx="7126713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АНАЛИЗ БОЛЬШИХ ДАННЫХ. ДАННЫЕ. ВИДЫ ДАННЫХ. ОДНОМЕРНЫЙ И МНОГОМЕРНЫЙ АНАЛИЗ. OLAP-КУБ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2047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icture background">
            <a:extLst>
              <a:ext uri="{FF2B5EF4-FFF2-40B4-BE49-F238E27FC236}">
                <a16:creationId xmlns:a16="http://schemas.microsoft.com/office/drawing/2014/main" id="{C0A58E58-623A-4C98-ADF3-97AD3FD85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212" y="3821442"/>
            <a:ext cx="7727576" cy="253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352249" y="327743"/>
            <a:ext cx="10208351" cy="54326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3200" spc="-1" dirty="0">
                <a:solidFill>
                  <a:schemeClr val="accent1"/>
                </a:solidFill>
                <a:latin typeface="Times New Roman"/>
              </a:rPr>
              <a:t>Типы шкал признаков</a:t>
            </a:r>
            <a:endParaRPr lang="ru-RU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586ADE4-6F9A-4482-BD0C-015D45F361CB}" type="slidenum">
              <a:t>42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9A743-EAEF-4EB3-BBCB-74D2C91BED97}"/>
              </a:ext>
            </a:extLst>
          </p:cNvPr>
          <p:cNvSpPr txBox="1"/>
          <p:nvPr/>
        </p:nvSpPr>
        <p:spPr>
          <a:xfrm>
            <a:off x="352249" y="761175"/>
            <a:ext cx="1136447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Обычно бинарные и номинальные признаки рассматривают как неколичественные, т. е. «</a:t>
            </a:r>
            <a:r>
              <a:rPr lang="ru-RU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категоризованные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или «категориальные».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ru-RU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самом деле их можно перевести в «количественный» формат, приписывая 1 ответу «Да» и 0 - ответу «Нет».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бинарных признаков эта перекодировка тривиальна.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Номинальный признак должен быть сначала «расщеплен» в систему бинарных признаков, соответствующих отдельным категориям. Например, можно применить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dummy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или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one-hot-encoding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преобразование в бинарные признаки. Такие бинарные признаки часто называют «</a:t>
            </a:r>
            <a:r>
              <a:rPr lang="ru-RU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дамми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 (от английского «</a:t>
            </a:r>
            <a:r>
              <a:rPr lang="ru-RU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dummy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», т. е. чурбан). Более сложная работа –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 encoding (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кодирование числами по выбранной шкале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PlaceHolder 1">
            <a:extLst>
              <a:ext uri="{FF2B5EF4-FFF2-40B4-BE49-F238E27FC236}">
                <a16:creationId xmlns:a16="http://schemas.microsoft.com/office/drawing/2014/main" id="{1A33B8A4-5345-4C89-B15F-1B8C46FF996A}"/>
              </a:ext>
            </a:extLst>
          </p:cNvPr>
          <p:cNvSpPr txBox="1">
            <a:spLocks/>
          </p:cNvSpPr>
          <p:nvPr/>
        </p:nvSpPr>
        <p:spPr>
          <a:xfrm>
            <a:off x="2532643" y="6222960"/>
            <a:ext cx="7126713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АНАЛИЗ БОЛЬШИХ ДАННЫХ. ДАННЫЕ. ВИДЫ ДАННЫХ. ОДНОМЕРНЫЙ И МНОГОМЕРНЫЙ АНАЛИЗ. OLAP-КУБ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3602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352249" y="327743"/>
            <a:ext cx="11364470" cy="54326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3200" spc="-1" dirty="0">
                <a:solidFill>
                  <a:schemeClr val="accent1"/>
                </a:solidFill>
                <a:latin typeface="Times New Roman"/>
              </a:rPr>
              <a:t>Преобразование файла данных в таблицу данных (</a:t>
            </a:r>
            <a:r>
              <a:rPr lang="ru-RU" sz="3200" spc="-1" dirty="0" err="1">
                <a:solidFill>
                  <a:schemeClr val="accent1"/>
                </a:solidFill>
                <a:latin typeface="Times New Roman"/>
              </a:rPr>
              <a:t>титаник</a:t>
            </a:r>
            <a:r>
              <a:rPr lang="ru-RU" sz="3200" spc="-1" dirty="0">
                <a:solidFill>
                  <a:schemeClr val="accent1"/>
                </a:solidFill>
                <a:latin typeface="Times New Roman"/>
              </a:rPr>
              <a:t>)</a:t>
            </a:r>
            <a:endParaRPr lang="ru-RU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586ADE4-6F9A-4482-BD0C-015D45F361CB}" type="slidenum">
              <a:t>43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9A743-EAEF-4EB3-BBCB-74D2C91BED97}"/>
              </a:ext>
            </a:extLst>
          </p:cNvPr>
          <p:cNvSpPr txBox="1"/>
          <p:nvPr/>
        </p:nvSpPr>
        <p:spPr>
          <a:xfrm>
            <a:off x="352249" y="761175"/>
            <a:ext cx="11364470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Данные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https://github.com/datasciencedojo/datasets/blob/master/titanic.csv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ru-RU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Задача: преобразовать в таблицу данных табл. 1.5 - фрагмент файла Titanic.csv1, содержащего сведения о пассажирах печально-знаменитого британского пассажирского парохода Титаник, затонувшего в 1912 г. в результате столкновения с айсбергом.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ru-RU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0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данных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Столбец «Выжил(а)?» информирует о том, удалось ли спастись пассажиру;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«Класс» информирует о классе каюты, занимаемой пассажиром.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Столбцы «Имя», «Пол», «Возраст» - имя, пол, возраст пассажира.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Возраст пассажира № 6 неизвестен, т.е. есть пропуски.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 столбце «</a:t>
            </a:r>
            <a:r>
              <a:rPr lang="ru-RU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БрСесСуп</a:t>
            </a:r>
            <a:r>
              <a:rPr lang="ru-RU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» стоит количество братьев, сестер, супругов данного пассажира на борту вместе взятых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 столбце </a:t>
            </a:r>
            <a:r>
              <a:rPr lang="ru-RU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РодД</a:t>
            </a:r>
            <a:r>
              <a:rPr lang="ru-RU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размещается суммарное число детей и родителей пассажира на корабле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Столбец «Пункт посадки» содержит названия городов, в которых пароход принимал пассажиров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(С - Саутгемптон (</a:t>
            </a:r>
            <a:r>
              <a:rPr lang="ru-RU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Southampton</a:t>
            </a:r>
            <a:r>
              <a:rPr lang="ru-RU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Англия), Ш - Шербур (</a:t>
            </a:r>
            <a:r>
              <a:rPr lang="ru-RU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Cherbourg</a:t>
            </a:r>
            <a:r>
              <a:rPr lang="ru-RU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Франция), К- </a:t>
            </a:r>
            <a:r>
              <a:rPr lang="ru-RU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Квинстаун</a:t>
            </a:r>
            <a:r>
              <a:rPr lang="ru-RU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Qweenstown</a:t>
            </a:r>
            <a:r>
              <a:rPr lang="ru-RU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Ирландия)).</a:t>
            </a:r>
          </a:p>
        </p:txBody>
      </p:sp>
      <p:sp>
        <p:nvSpPr>
          <p:cNvPr id="7" name="PlaceHolder 1">
            <a:extLst>
              <a:ext uri="{FF2B5EF4-FFF2-40B4-BE49-F238E27FC236}">
                <a16:creationId xmlns:a16="http://schemas.microsoft.com/office/drawing/2014/main" id="{EC130337-3B4C-4ED5-B052-E44B25A107AC}"/>
              </a:ext>
            </a:extLst>
          </p:cNvPr>
          <p:cNvSpPr txBox="1">
            <a:spLocks/>
          </p:cNvSpPr>
          <p:nvPr/>
        </p:nvSpPr>
        <p:spPr>
          <a:xfrm>
            <a:off x="2532643" y="6222960"/>
            <a:ext cx="7126713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АНАЛИЗ БОЛЬШИХ ДАННЫХ. ДАННЫЕ. ВИДЫ ДАННЫХ. ОДНОМЕРНЫЙ И МНОГОМЕРНЫЙ АНАЛИЗ. OLAP-КУБ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6813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352249" y="327743"/>
            <a:ext cx="11364470" cy="54326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3200" spc="-1" dirty="0">
                <a:solidFill>
                  <a:schemeClr val="accent1"/>
                </a:solidFill>
                <a:latin typeface="Times New Roman"/>
              </a:rPr>
              <a:t>Преобразование файла данных в таблицу данных (</a:t>
            </a:r>
            <a:r>
              <a:rPr lang="ru-RU" sz="3200" spc="-1" dirty="0" err="1">
                <a:solidFill>
                  <a:schemeClr val="accent1"/>
                </a:solidFill>
                <a:latin typeface="Times New Roman"/>
              </a:rPr>
              <a:t>титаник</a:t>
            </a:r>
            <a:r>
              <a:rPr lang="ru-RU" sz="3200" spc="-1" dirty="0">
                <a:solidFill>
                  <a:schemeClr val="accent1"/>
                </a:solidFill>
                <a:latin typeface="Times New Roman"/>
              </a:rPr>
              <a:t>)</a:t>
            </a:r>
            <a:endParaRPr lang="ru-RU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586ADE4-6F9A-4482-BD0C-015D45F361CB}" type="slidenum">
              <a:t>44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9A743-EAEF-4EB3-BBCB-74D2C91BED97}"/>
              </a:ext>
            </a:extLst>
          </p:cNvPr>
          <p:cNvSpPr txBox="1"/>
          <p:nvPr/>
        </p:nvSpPr>
        <p:spPr>
          <a:xfrm>
            <a:off x="352249" y="761175"/>
            <a:ext cx="113644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Не будем трогать первые три столбца. </a:t>
            </a: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Оставим нумерацию (первый столбец) как есть. </a:t>
            </a: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Столбцы «Выжил(а)?» и «Класс» трактуем как количественные признаки. </a:t>
            </a:r>
            <a:endParaRPr lang="ru-RU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CB1DB10-1C03-4F6A-A9F8-518CDC5D05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5400000">
            <a:off x="3688772" y="-1652019"/>
            <a:ext cx="4539175" cy="11212222"/>
          </a:xfrm>
          <a:prstGeom prst="rect">
            <a:avLst/>
          </a:prstGeom>
        </p:spPr>
      </p:pic>
      <p:sp>
        <p:nvSpPr>
          <p:cNvPr id="9" name="PlaceHolder 1">
            <a:extLst>
              <a:ext uri="{FF2B5EF4-FFF2-40B4-BE49-F238E27FC236}">
                <a16:creationId xmlns:a16="http://schemas.microsoft.com/office/drawing/2014/main" id="{95809D2A-6D60-4E0F-848F-AC5C7DA96C6C}"/>
              </a:ext>
            </a:extLst>
          </p:cNvPr>
          <p:cNvSpPr txBox="1">
            <a:spLocks/>
          </p:cNvSpPr>
          <p:nvPr/>
        </p:nvSpPr>
        <p:spPr>
          <a:xfrm>
            <a:off x="2532643" y="6222960"/>
            <a:ext cx="7126713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АНАЛИЗ БОЛЬШИХ ДАННЫХ. ДАННЫЕ. ВИДЫ ДАННЫХ. ОДНОМЕРНЫЙ И МНОГОМЕРНЫЙ АНАЛИЗ. OLAP-КУБ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5966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CB1DB10-1C03-4F6A-A9F8-518CDC5D05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5400000">
            <a:off x="3688773" y="-1469859"/>
            <a:ext cx="4539175" cy="11212222"/>
          </a:xfrm>
          <a:prstGeom prst="rect">
            <a:avLst/>
          </a:prstGeom>
        </p:spPr>
      </p:pic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352249" y="327743"/>
            <a:ext cx="11364470" cy="54326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3200" spc="-1" dirty="0">
                <a:solidFill>
                  <a:schemeClr val="accent1"/>
                </a:solidFill>
                <a:latin typeface="Times New Roman"/>
              </a:rPr>
              <a:t>Преобразование файла данных в таблицу данных (</a:t>
            </a:r>
            <a:r>
              <a:rPr lang="ru-RU" sz="3200" spc="-1" dirty="0" err="1">
                <a:solidFill>
                  <a:schemeClr val="accent1"/>
                </a:solidFill>
                <a:latin typeface="Times New Roman"/>
              </a:rPr>
              <a:t>титаник</a:t>
            </a:r>
            <a:r>
              <a:rPr lang="ru-RU" sz="3200" spc="-1" dirty="0">
                <a:solidFill>
                  <a:schemeClr val="accent1"/>
                </a:solidFill>
                <a:latin typeface="Times New Roman"/>
              </a:rPr>
              <a:t>)</a:t>
            </a:r>
            <a:endParaRPr lang="ru-RU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586ADE4-6F9A-4482-BD0C-015D45F361CB}" type="slidenum">
              <a:t>45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9A743-EAEF-4EB3-BBCB-74D2C91BED97}"/>
              </a:ext>
            </a:extLst>
          </p:cNvPr>
          <p:cNvSpPr txBox="1"/>
          <p:nvPr/>
        </p:nvSpPr>
        <p:spPr>
          <a:xfrm>
            <a:off x="352249" y="871006"/>
            <a:ext cx="113644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«Имя» индивидуально и в признаки не будем записывать - этот столбец удаляем. </a:t>
            </a:r>
          </a:p>
          <a:p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Решение неоднозначно.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Возможно, есть вариант его оставить и преобразовать?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4C2AEDAF-4F5E-4D65-A1D6-3C693E4F8887}"/>
              </a:ext>
            </a:extLst>
          </p:cNvPr>
          <p:cNvSpPr txBox="1">
            <a:spLocks/>
          </p:cNvSpPr>
          <p:nvPr/>
        </p:nvSpPr>
        <p:spPr>
          <a:xfrm>
            <a:off x="2532643" y="6222960"/>
            <a:ext cx="7126713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АНАЛИЗ БОЛЬШИХ ДАННЫХ. ДАННЫЕ. ВИДЫ ДАННЫХ. ОДНОМЕРНЫЙ И МНОГОМЕРНЫЙ АНАЛИЗ. OLAP-КУБ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9569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CB1DB10-1C03-4F6A-A9F8-518CDC5D05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5400000">
            <a:off x="3688773" y="-1469859"/>
            <a:ext cx="4539175" cy="11212222"/>
          </a:xfrm>
          <a:prstGeom prst="rect">
            <a:avLst/>
          </a:prstGeom>
        </p:spPr>
      </p:pic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352249" y="327743"/>
            <a:ext cx="11364470" cy="54326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3200" spc="-1" dirty="0">
                <a:solidFill>
                  <a:schemeClr val="accent1"/>
                </a:solidFill>
                <a:latin typeface="Times New Roman"/>
              </a:rPr>
              <a:t>Преобразование файла данных в таблицу данных (</a:t>
            </a:r>
            <a:r>
              <a:rPr lang="ru-RU" sz="3200" spc="-1" dirty="0" err="1">
                <a:solidFill>
                  <a:schemeClr val="accent1"/>
                </a:solidFill>
                <a:latin typeface="Times New Roman"/>
              </a:rPr>
              <a:t>титаник</a:t>
            </a:r>
            <a:r>
              <a:rPr lang="ru-RU" sz="3200" spc="-1" dirty="0">
                <a:solidFill>
                  <a:schemeClr val="accent1"/>
                </a:solidFill>
                <a:latin typeface="Times New Roman"/>
              </a:rPr>
              <a:t>)</a:t>
            </a:r>
            <a:endParaRPr lang="ru-RU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586ADE4-6F9A-4482-BD0C-015D45F361CB}" type="slidenum">
              <a:t>46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9A743-EAEF-4EB3-BBCB-74D2C91BED97}"/>
              </a:ext>
            </a:extLst>
          </p:cNvPr>
          <p:cNvSpPr txBox="1"/>
          <p:nvPr/>
        </p:nvSpPr>
        <p:spPr>
          <a:xfrm>
            <a:off x="352249" y="871006"/>
            <a:ext cx="113644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«Пол» будем трактовать как номинальный признак с двумя значениями и в соответствии с вышеописанной процедурой квантизации заменим его двумя бинарными признаками «Ж» и «М» соответствующими женскому и мужскому полу. </a:t>
            </a: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0A8FE755-BB2E-4680-8C0E-283832B9706A}"/>
              </a:ext>
            </a:extLst>
          </p:cNvPr>
          <p:cNvSpPr txBox="1">
            <a:spLocks/>
          </p:cNvSpPr>
          <p:nvPr/>
        </p:nvSpPr>
        <p:spPr>
          <a:xfrm>
            <a:off x="2532643" y="6222960"/>
            <a:ext cx="7126713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АНАЛИЗ БОЛЬШИХ ДАННЫХ. ДАННЫЕ. ВИДЫ ДАННЫХ. ОДНОМЕРНЫЙ И МНОГОМЕРНЫЙ АНАЛИЗ. OLAP-КУБ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5835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CB1DB10-1C03-4F6A-A9F8-518CDC5D05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5400000">
            <a:off x="3688773" y="-1413756"/>
            <a:ext cx="4539175" cy="11212222"/>
          </a:xfrm>
          <a:prstGeom prst="rect">
            <a:avLst/>
          </a:prstGeom>
        </p:spPr>
      </p:pic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352249" y="327743"/>
            <a:ext cx="11364470" cy="54326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3200" spc="-1" dirty="0">
                <a:solidFill>
                  <a:schemeClr val="accent1"/>
                </a:solidFill>
                <a:latin typeface="Times New Roman"/>
              </a:rPr>
              <a:t>Преобразование файла данных в таблицу данных (</a:t>
            </a:r>
            <a:r>
              <a:rPr lang="ru-RU" sz="3200" spc="-1" dirty="0" err="1">
                <a:solidFill>
                  <a:schemeClr val="accent1"/>
                </a:solidFill>
                <a:latin typeface="Times New Roman"/>
              </a:rPr>
              <a:t>титаник</a:t>
            </a:r>
            <a:r>
              <a:rPr lang="ru-RU" sz="3200" spc="-1" dirty="0">
                <a:solidFill>
                  <a:schemeClr val="accent1"/>
                </a:solidFill>
                <a:latin typeface="Times New Roman"/>
              </a:rPr>
              <a:t>)</a:t>
            </a:r>
            <a:endParaRPr lang="ru-RU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586ADE4-6F9A-4482-BD0C-015D45F361CB}" type="slidenum">
              <a:t>47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9A743-EAEF-4EB3-BBCB-74D2C91BED97}"/>
              </a:ext>
            </a:extLst>
          </p:cNvPr>
          <p:cNvSpPr txBox="1"/>
          <p:nvPr/>
        </p:nvSpPr>
        <p:spPr>
          <a:xfrm>
            <a:off x="352249" y="871006"/>
            <a:ext cx="113644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Признак «Возраст» оставим как есть - вопрос о заполнении пробела у пассажира № 6 рассмотрим позже. Столбцы «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БрСесСуп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» и «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РодД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» проводят различение между горизонтальным и вертикальным родством (свойственно западной культуре). Их объединяем в суммарный признак «Семья» - число членов семьи, путешествующих вместе с пассажиром. </a:t>
            </a: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FA5E39FF-9FF1-4029-9605-F4032DB3AE82}"/>
              </a:ext>
            </a:extLst>
          </p:cNvPr>
          <p:cNvSpPr txBox="1">
            <a:spLocks/>
          </p:cNvSpPr>
          <p:nvPr/>
        </p:nvSpPr>
        <p:spPr>
          <a:xfrm>
            <a:off x="2532643" y="6222960"/>
            <a:ext cx="7126713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АНАЛИЗ БОЛЬШИХ ДАННЫХ. ДАННЫЕ. ВИДЫ ДАННЫХ. ОДНОМЕРНЫЙ И МНОГОМЕРНЫЙ АНАЛИЗ. OLAP-КУБ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082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CB1DB10-1C03-4F6A-A9F8-518CDC5D05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5400000">
            <a:off x="4143738" y="-493089"/>
            <a:ext cx="3781493" cy="10112190"/>
          </a:xfrm>
          <a:prstGeom prst="rect">
            <a:avLst/>
          </a:prstGeom>
        </p:spPr>
      </p:pic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352249" y="327743"/>
            <a:ext cx="11364470" cy="54326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3200" spc="-1" dirty="0">
                <a:solidFill>
                  <a:schemeClr val="accent1"/>
                </a:solidFill>
                <a:latin typeface="Times New Roman"/>
              </a:rPr>
              <a:t>Преобразование файла данных в таблицу данных (</a:t>
            </a:r>
            <a:r>
              <a:rPr lang="ru-RU" sz="3200" spc="-1" dirty="0" err="1">
                <a:solidFill>
                  <a:schemeClr val="accent1"/>
                </a:solidFill>
                <a:latin typeface="Times New Roman"/>
              </a:rPr>
              <a:t>титаник</a:t>
            </a:r>
            <a:r>
              <a:rPr lang="ru-RU" sz="3200" spc="-1" dirty="0">
                <a:solidFill>
                  <a:schemeClr val="accent1"/>
                </a:solidFill>
                <a:latin typeface="Times New Roman"/>
              </a:rPr>
              <a:t>)</a:t>
            </a:r>
            <a:endParaRPr lang="ru-RU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586ADE4-6F9A-4482-BD0C-015D45F361CB}" type="slidenum">
              <a:t>48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9A743-EAEF-4EB3-BBCB-74D2C91BED97}"/>
              </a:ext>
            </a:extLst>
          </p:cNvPr>
          <p:cNvSpPr txBox="1"/>
          <p:nvPr/>
        </p:nvSpPr>
        <p:spPr>
          <a:xfrm>
            <a:off x="352249" y="871006"/>
            <a:ext cx="1136447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цене билета отражаются минимальные различия, несущественные с современной точки зрения. </a:t>
            </a: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Поэтому предлагается сделать ценник соответствующим классу, установив единую цену для каждого класса на уровне медианы значений цены в классе (</a:t>
            </a:r>
            <a:r>
              <a:rPr lang="ru-RU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медиана ряда чисел это значение его середины после упорядочения значений в порядке возрастания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 Для 3-го класса упорядоченный ряд цен - 7.25, 7.92, 8.05, 8.46, 11.13, 16.70, 21.08. Середина ряда 8.46, после округления становится 8. Для 2-го класса - в ряду всего одно число, 30.07. После округления получаем 30. Упорядоченный ряд цен класса 1 51.86, 53.1, 71.28. Его середина 53.1, после округления становится 53. </a:t>
            </a: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F46626C0-4377-48F8-BBDE-DBE963836DAE}"/>
              </a:ext>
            </a:extLst>
          </p:cNvPr>
          <p:cNvSpPr txBox="1">
            <a:spLocks/>
          </p:cNvSpPr>
          <p:nvPr/>
        </p:nvSpPr>
        <p:spPr>
          <a:xfrm>
            <a:off x="2532643" y="6222960"/>
            <a:ext cx="7126713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АНАЛИЗ БОЛЬШИХ ДАННЫХ. ДАННЫЕ. ВИДЫ ДАННЫХ. ОДНОМЕРНЫЙ И МНОГОМЕРНЫЙ АНАЛИЗ. OLAP-КУБ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214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CB1DB10-1C03-4F6A-A9F8-518CDC5D05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5400000">
            <a:off x="3688773" y="-1413756"/>
            <a:ext cx="4539175" cy="11212222"/>
          </a:xfrm>
          <a:prstGeom prst="rect">
            <a:avLst/>
          </a:prstGeom>
        </p:spPr>
      </p:pic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352249" y="327743"/>
            <a:ext cx="11364470" cy="54326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3200" spc="-1" dirty="0">
                <a:solidFill>
                  <a:schemeClr val="accent1"/>
                </a:solidFill>
                <a:latin typeface="Times New Roman"/>
              </a:rPr>
              <a:t>Преобразование файла данных в таблицу данных (</a:t>
            </a:r>
            <a:r>
              <a:rPr lang="ru-RU" sz="3200" spc="-1" dirty="0" err="1">
                <a:solidFill>
                  <a:schemeClr val="accent1"/>
                </a:solidFill>
                <a:latin typeface="Times New Roman"/>
              </a:rPr>
              <a:t>титаник</a:t>
            </a:r>
            <a:r>
              <a:rPr lang="ru-RU" sz="3200" spc="-1" dirty="0">
                <a:solidFill>
                  <a:schemeClr val="accent1"/>
                </a:solidFill>
                <a:latin typeface="Times New Roman"/>
              </a:rPr>
              <a:t>)</a:t>
            </a:r>
            <a:endParaRPr lang="ru-RU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586ADE4-6F9A-4482-BD0C-015D45F361CB}" type="slidenum">
              <a:t>49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9A743-EAEF-4EB3-BBCB-74D2C91BED97}"/>
              </a:ext>
            </a:extLst>
          </p:cNvPr>
          <p:cNvSpPr txBox="1"/>
          <p:nvPr/>
        </p:nvSpPr>
        <p:spPr>
          <a:xfrm>
            <a:off x="352249" y="871006"/>
            <a:ext cx="113644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Пункт посадки - номинальный признак с тремя значениями;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квантифицируем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(определим количественно) его той же процедурой - сопоставим каждой категории бинарный признак. </a:t>
            </a: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Получим бинарные признаки «Посадка в С?», «Посадка в Ш?», «Посадка в К?».</a:t>
            </a: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552C47DC-34F3-43CF-A24F-90263144A28C}"/>
              </a:ext>
            </a:extLst>
          </p:cNvPr>
          <p:cNvSpPr txBox="1">
            <a:spLocks/>
          </p:cNvSpPr>
          <p:nvPr/>
        </p:nvSpPr>
        <p:spPr>
          <a:xfrm>
            <a:off x="2532643" y="6222960"/>
            <a:ext cx="7126713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АНАЛИЗ БОЛЬШИХ ДАННЫХ. ДАННЫЕ. ВИДЫ ДАННЫХ. ОДНОМЕРНЫЙ И МНОГОМЕРНЫЙ АНАЛИЗ. OLAP-КУБ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921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685800" y="452160"/>
            <a:ext cx="9874800" cy="54326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4400" b="0" strike="noStrike" spc="-1" dirty="0">
                <a:solidFill>
                  <a:schemeClr val="accent1"/>
                </a:solidFill>
                <a:latin typeface="Times New Roman"/>
              </a:rPr>
              <a:t>Информация о курсе</a:t>
            </a:r>
            <a:endParaRPr lang="ru-RU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6DE53518-0E5B-45E4-80AA-CC6CA43D9CEF}"/>
              </a:ext>
            </a:extLst>
          </p:cNvPr>
          <p:cNvGraphicFramePr>
            <a:graphicFrameLocks noGrp="1"/>
          </p:cNvGraphicFramePr>
          <p:nvPr>
            <p:ph/>
            <p:extLst>
              <p:ext uri="{D42A27DB-BD31-4B8C-83A1-F6EECF244321}">
                <p14:modId xmlns:p14="http://schemas.microsoft.com/office/powerpoint/2010/main" val="1563177183"/>
              </p:ext>
            </p:extLst>
          </p:nvPr>
        </p:nvGraphicFramePr>
        <p:xfrm>
          <a:off x="428263" y="1088020"/>
          <a:ext cx="11389489" cy="54999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586ADE4-6F9A-4482-BD0C-015D45F361CB}" type="slidenum">
              <a:t>5</a:t>
            </a:fld>
            <a:endParaRPr/>
          </a:p>
        </p:txBody>
      </p:sp>
      <p:sp>
        <p:nvSpPr>
          <p:cNvPr id="6" name="PlaceHolder 1">
            <a:extLst>
              <a:ext uri="{FF2B5EF4-FFF2-40B4-BE49-F238E27FC236}">
                <a16:creationId xmlns:a16="http://schemas.microsoft.com/office/drawing/2014/main" id="{10AB27EE-CE85-4D60-B1F2-EACA58DB7160}"/>
              </a:ext>
            </a:extLst>
          </p:cNvPr>
          <p:cNvSpPr txBox="1">
            <a:spLocks/>
          </p:cNvSpPr>
          <p:nvPr/>
        </p:nvSpPr>
        <p:spPr>
          <a:xfrm>
            <a:off x="3949199" y="6223680"/>
            <a:ext cx="4835985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АНАЛИЗ БОЛЬШИХ ДАННЫХ. ДАННЫЕ. ВИДЫ ДАННЫХ. ОДНОМЕРНЫЙ И МНОГОМЕРНЫЙ АНАЛИЗ. OLAP-КУБ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8509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352249" y="327743"/>
            <a:ext cx="11364470" cy="54326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3200" spc="-1" dirty="0">
                <a:solidFill>
                  <a:schemeClr val="accent1"/>
                </a:solidFill>
                <a:latin typeface="Times New Roman"/>
              </a:rPr>
              <a:t>Преобразование файла данных в таблицу данных (</a:t>
            </a:r>
            <a:r>
              <a:rPr lang="ru-RU" sz="3200" spc="-1" dirty="0" err="1">
                <a:solidFill>
                  <a:schemeClr val="accent1"/>
                </a:solidFill>
                <a:latin typeface="Times New Roman"/>
              </a:rPr>
              <a:t>титаник</a:t>
            </a:r>
            <a:r>
              <a:rPr lang="ru-RU" sz="3200" spc="-1" dirty="0">
                <a:solidFill>
                  <a:schemeClr val="accent1"/>
                </a:solidFill>
                <a:latin typeface="Times New Roman"/>
              </a:rPr>
              <a:t>)</a:t>
            </a:r>
            <a:endParaRPr lang="ru-RU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586ADE4-6F9A-4482-BD0C-015D45F361CB}" type="slidenum">
              <a:t>50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9A743-EAEF-4EB3-BBCB-74D2C91BED97}"/>
              </a:ext>
            </a:extLst>
          </p:cNvPr>
          <p:cNvSpPr txBox="1"/>
          <p:nvPr/>
        </p:nvSpPr>
        <p:spPr>
          <a:xfrm>
            <a:off x="352249" y="871006"/>
            <a:ext cx="113644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Окончательная таблица данных в табл. 1.6.</a:t>
            </a: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Для заполнения пропущенного значения возраста на объекте № 6 используем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один из методов </a:t>
            </a:r>
            <a:r>
              <a:rPr lang="ru-RU" dirty="0">
                <a:hlinkClick r:id="rId2"/>
              </a:rPr>
              <a:t>Обработка пропусков в данных | </a:t>
            </a:r>
            <a:r>
              <a:rPr lang="ru-RU" dirty="0" err="1">
                <a:hlinkClick r:id="rId2"/>
              </a:rPr>
              <a:t>Loginom</a:t>
            </a: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31B5B18-CD5B-458D-B1DF-22C75DFE7E48}"/>
              </a:ext>
            </a:extLst>
          </p:cNvPr>
          <p:cNvPicPr/>
          <p:nvPr/>
        </p:nvPicPr>
        <p:blipFill rotWithShape="1">
          <a:blip r:embed="rId3"/>
          <a:srcRect b="19616"/>
          <a:stretch/>
        </p:blipFill>
        <p:spPr>
          <a:xfrm>
            <a:off x="2123934" y="2051365"/>
            <a:ext cx="7944131" cy="4046809"/>
          </a:xfrm>
          <a:prstGeom prst="rect">
            <a:avLst/>
          </a:prstGeom>
        </p:spPr>
      </p:pic>
      <p:sp>
        <p:nvSpPr>
          <p:cNvPr id="10" name="PlaceHolder 1">
            <a:extLst>
              <a:ext uri="{FF2B5EF4-FFF2-40B4-BE49-F238E27FC236}">
                <a16:creationId xmlns:a16="http://schemas.microsoft.com/office/drawing/2014/main" id="{F3178EBB-DCEA-4A38-B9C7-650A82F3B881}"/>
              </a:ext>
            </a:extLst>
          </p:cNvPr>
          <p:cNvSpPr txBox="1">
            <a:spLocks/>
          </p:cNvSpPr>
          <p:nvPr/>
        </p:nvSpPr>
        <p:spPr>
          <a:xfrm>
            <a:off x="2532643" y="6222960"/>
            <a:ext cx="7126713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АНАЛИЗ БОЛЬШИХ ДАННЫХ. ДАННЫЕ. ВИДЫ ДАННЫХ. ОДНОМЕРНЫЙ И МНОГОМЕРНЫЙ АНАЛИЗ. OLAP-КУБ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6894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1112880" y="3429000"/>
            <a:ext cx="9966240" cy="903966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Autofit/>
          </a:bodyPr>
          <a:lstStyle/>
          <a:p>
            <a:pPr indent="0" algn="ctr">
              <a:lnSpc>
                <a:spcPct val="85000"/>
              </a:lnSpc>
              <a:buNone/>
              <a:tabLst>
                <a:tab pos="0" algn="l"/>
              </a:tabLst>
            </a:pPr>
            <a:r>
              <a:rPr lang="ru-RU" sz="5400" b="0" strike="noStrike" cap="all" spc="-1" dirty="0">
                <a:solidFill>
                  <a:schemeClr val="accent1"/>
                </a:solidFill>
                <a:latin typeface="Times New Roman"/>
              </a:rPr>
              <a:t>Анализ данных</a:t>
            </a:r>
          </a:p>
        </p:txBody>
      </p:sp>
      <p:sp>
        <p:nvSpPr>
          <p:cNvPr id="355" name="PlaceHolder 2"/>
          <p:cNvSpPr>
            <a:spLocks noGrp="1"/>
          </p:cNvSpPr>
          <p:nvPr>
            <p:ph/>
          </p:nvPr>
        </p:nvSpPr>
        <p:spPr>
          <a:xfrm>
            <a:off x="1711740" y="4495993"/>
            <a:ext cx="8768520" cy="1608971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32000" indent="-324000" algn="just">
              <a:spcBef>
                <a:spcPts val="1400"/>
              </a:spcBef>
              <a:buClr>
                <a:srgbClr val="3891A7"/>
              </a:buClr>
              <a:buSzPct val="80000"/>
              <a:buFont typeface="Arial"/>
              <a:buChar char="•"/>
            </a:pPr>
            <a:r>
              <a:rPr lang="ru-RU" sz="2800" b="0" strike="noStrike" spc="-1" dirty="0">
                <a:latin typeface="Times New Roman"/>
              </a:rPr>
              <a:t>OLAP-куб</a:t>
            </a:r>
          </a:p>
          <a:p>
            <a:pPr marL="432000" indent="-324000" algn="just">
              <a:spcBef>
                <a:spcPts val="1400"/>
              </a:spcBef>
              <a:buClr>
                <a:srgbClr val="3891A7"/>
              </a:buClr>
              <a:buSzPct val="80000"/>
              <a:buFont typeface="Arial"/>
              <a:buChar char="•"/>
            </a:pPr>
            <a:r>
              <a:rPr lang="ru-RU" sz="2800" b="0" strike="noStrike" spc="-1" dirty="0">
                <a:latin typeface="Times New Roman"/>
              </a:rPr>
              <a:t>Многомерный анализ данных (3 и более измерений)</a:t>
            </a:r>
            <a:endParaRPr lang="en-US" sz="2800" b="0" strike="noStrike" spc="-1" dirty="0">
              <a:latin typeface="Times New Roman"/>
            </a:endParaRPr>
          </a:p>
          <a:p>
            <a:pPr marL="432000" indent="-324000" algn="just">
              <a:spcBef>
                <a:spcPts val="1400"/>
              </a:spcBef>
              <a:buClr>
                <a:srgbClr val="3891A7"/>
              </a:buClr>
              <a:buSzPct val="80000"/>
              <a:buFont typeface="Arial"/>
              <a:buChar char="•"/>
            </a:pPr>
            <a:r>
              <a:rPr lang="ru-RU" sz="2800" b="0" strike="noStrike" spc="-1" dirty="0">
                <a:latin typeface="Times New Roman"/>
              </a:rPr>
              <a:t>Гипотезы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>
          <a:xfrm>
            <a:off x="9329400" y="6223680"/>
            <a:ext cx="170532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kern="1200" spc="-1">
                <a:solidFill>
                  <a:schemeClr val="accent1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EE5071A-AC01-48EA-B61B-0219F513CC89}" type="slidenum">
              <a:rPr lang="ru-RU" smtClean="0"/>
              <a:pPr/>
              <a:t>51</a:t>
            </a:fld>
            <a:endParaRPr/>
          </a:p>
        </p:txBody>
      </p:sp>
      <p:sp>
        <p:nvSpPr>
          <p:cNvPr id="6" name="PlaceHolder 1">
            <a:extLst>
              <a:ext uri="{FF2B5EF4-FFF2-40B4-BE49-F238E27FC236}">
                <a16:creationId xmlns:a16="http://schemas.microsoft.com/office/drawing/2014/main" id="{937388A7-414A-4A00-A685-C60DF66964C5}"/>
              </a:ext>
            </a:extLst>
          </p:cNvPr>
          <p:cNvSpPr txBox="1">
            <a:spLocks/>
          </p:cNvSpPr>
          <p:nvPr/>
        </p:nvSpPr>
        <p:spPr>
          <a:xfrm>
            <a:off x="3949199" y="6223680"/>
            <a:ext cx="4835985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АНАЛИЗ БОЛЬШИХ ДАННЫХ. ДАННЫЕ. ВИДЫ ДАННЫХ. ОДНОМЕРНЫЙ И МНОГОМЕРНЫЙ АНАЛИЗ. OLAP-КУБ</a:t>
            </a:r>
            <a:endParaRPr lang="ru-RU" dirty="0">
              <a:solidFill>
                <a:srgbClr val="000000"/>
              </a:solidFill>
            </a:endParaRPr>
          </a:p>
        </p:txBody>
      </p:sp>
      <p:pic>
        <p:nvPicPr>
          <p:cNvPr id="7170" name="Picture 2" descr="Picture background">
            <a:extLst>
              <a:ext uri="{FF2B5EF4-FFF2-40B4-BE49-F238E27FC236}">
                <a16:creationId xmlns:a16="http://schemas.microsoft.com/office/drawing/2014/main" id="{6CECDFCB-E1AF-4A06-990B-37CCF5D29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664" y="601674"/>
            <a:ext cx="3808672" cy="25988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9174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352249" y="452160"/>
            <a:ext cx="10208351" cy="54326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3200" spc="-1" dirty="0">
                <a:solidFill>
                  <a:schemeClr val="accent1"/>
                </a:solidFill>
                <a:latin typeface="Times New Roman"/>
              </a:rPr>
              <a:t>Этапы работы с данными</a:t>
            </a:r>
            <a:endParaRPr lang="ru-RU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586ADE4-6F9A-4482-BD0C-015D45F361CB}" type="slidenum">
              <a:t>52</a:t>
            </a:fld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D2A80D-3FF8-44D0-8E1C-A7076553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78" y="1919487"/>
            <a:ext cx="6382641" cy="2676899"/>
          </a:xfrm>
          <a:prstGeom prst="rect">
            <a:avLst/>
          </a:prstGeom>
        </p:spPr>
      </p:pic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43B1A369-1850-413E-B9CB-AA340447BAAB}"/>
              </a:ext>
            </a:extLst>
          </p:cNvPr>
          <p:cNvCxnSpPr/>
          <p:nvPr/>
        </p:nvCxnSpPr>
        <p:spPr>
          <a:xfrm>
            <a:off x="2025907" y="2798761"/>
            <a:ext cx="41237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33FEE21-EF38-47D4-AFEF-07D99E277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980" y="1741294"/>
            <a:ext cx="5801535" cy="289600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FE26603-F09F-4CD7-9240-E93B3DA574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044" t="58647"/>
          <a:stretch/>
        </p:blipFill>
        <p:spPr>
          <a:xfrm>
            <a:off x="2215727" y="3516003"/>
            <a:ext cx="3091432" cy="941358"/>
          </a:xfrm>
          <a:prstGeom prst="rect">
            <a:avLst/>
          </a:prstGeom>
        </p:spPr>
      </p:pic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D0280FD5-A27A-4668-AB86-B5DC88E388DC}"/>
              </a:ext>
            </a:extLst>
          </p:cNvPr>
          <p:cNvCxnSpPr/>
          <p:nvPr/>
        </p:nvCxnSpPr>
        <p:spPr>
          <a:xfrm>
            <a:off x="3778752" y="2818463"/>
            <a:ext cx="41237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A9412180-2A55-49F1-8AE1-5215F08FDAF2}"/>
              </a:ext>
            </a:extLst>
          </p:cNvPr>
          <p:cNvCxnSpPr/>
          <p:nvPr/>
        </p:nvCxnSpPr>
        <p:spPr>
          <a:xfrm>
            <a:off x="5936884" y="2809498"/>
            <a:ext cx="41237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067C0CBD-BA31-4CF6-9C61-82662D40848D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3761443" y="3137647"/>
            <a:ext cx="765733" cy="37835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1C4F6EA-1820-4BE7-830F-F62B6FF88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046" y="4703728"/>
            <a:ext cx="3496163" cy="142894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0A4749D-C751-4B83-91F3-0D0B3E1D02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8657" y="452160"/>
            <a:ext cx="2077194" cy="4840207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D1955F90-994D-4C26-BC36-4A20FD1A33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27" t="60097"/>
          <a:stretch/>
        </p:blipFill>
        <p:spPr>
          <a:xfrm>
            <a:off x="5307159" y="3581631"/>
            <a:ext cx="3359176" cy="952133"/>
          </a:xfrm>
          <a:prstGeom prst="rect">
            <a:avLst/>
          </a:prstGeom>
        </p:spPr>
      </p:pic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4169C94E-673B-44D8-9DB5-85A41C379800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6986747" y="3254721"/>
            <a:ext cx="346783" cy="3269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5D7AFDA7-AE49-4662-BBF5-2CA18B8889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8264"/>
          <a:stretch/>
        </p:blipFill>
        <p:spPr>
          <a:xfrm>
            <a:off x="8268657" y="4240306"/>
            <a:ext cx="2077194" cy="1052061"/>
          </a:xfrm>
          <a:prstGeom prst="rect">
            <a:avLst/>
          </a:prstGeom>
        </p:spPr>
      </p:pic>
      <p:sp>
        <p:nvSpPr>
          <p:cNvPr id="19" name="PlaceHolder 1">
            <a:extLst>
              <a:ext uri="{FF2B5EF4-FFF2-40B4-BE49-F238E27FC236}">
                <a16:creationId xmlns:a16="http://schemas.microsoft.com/office/drawing/2014/main" id="{B3336961-B1A5-4EDC-8D08-45BFCEA12414}"/>
              </a:ext>
            </a:extLst>
          </p:cNvPr>
          <p:cNvSpPr txBox="1">
            <a:spLocks/>
          </p:cNvSpPr>
          <p:nvPr/>
        </p:nvSpPr>
        <p:spPr>
          <a:xfrm>
            <a:off x="3949199" y="6223680"/>
            <a:ext cx="4835985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АНАЛИЗ БОЛЬШИХ ДАННЫХ. ДАННЫЕ. ВИДЫ ДАННЫХ. ОДНОМЕРНЫЙ И МНОГОМЕРНЫЙ АНАЛИЗ. OLAP-КУБ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0846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352250" y="411706"/>
            <a:ext cx="10208351" cy="54326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3200" b="0" strike="noStrike" spc="-1" dirty="0">
                <a:solidFill>
                  <a:schemeClr val="accent1"/>
                </a:solidFill>
                <a:latin typeface="Times New Roman"/>
              </a:rPr>
              <a:t>История </a:t>
            </a:r>
            <a:r>
              <a:rPr lang="en-US" sz="3200" b="0" strike="noStrike" spc="-1" dirty="0">
                <a:solidFill>
                  <a:schemeClr val="accent1"/>
                </a:solidFill>
                <a:latin typeface="Times New Roman"/>
              </a:rPr>
              <a:t>OLAP-</a:t>
            </a:r>
            <a:r>
              <a:rPr lang="ru-RU" sz="3200" spc="-1" dirty="0">
                <a:solidFill>
                  <a:schemeClr val="accent1"/>
                </a:solidFill>
                <a:latin typeface="Times New Roman"/>
              </a:rPr>
              <a:t>представления</a:t>
            </a:r>
            <a:endParaRPr lang="ru-RU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586ADE4-6F9A-4482-BD0C-015D45F361CB}" type="slidenum">
              <a:t>53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DAC1B93-5045-4216-ADAD-7D99319ED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375" y="493400"/>
            <a:ext cx="6136375" cy="47226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49A743-EAEF-4EB3-BBCB-74D2C91BED97}"/>
              </a:ext>
            </a:extLst>
          </p:cNvPr>
          <p:cNvSpPr txBox="1"/>
          <p:nvPr/>
        </p:nvSpPr>
        <p:spPr>
          <a:xfrm>
            <a:off x="352250" y="941750"/>
            <a:ext cx="632645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 1993 г. Е. Кодд представил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недостатки реляционной модели: невозможность "объединять, просматривать и анализировать данные с точки зрения множественности измерений, т. е. самым понятным для аналитиков способом".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Куб является одним из распространенных методов комплексного многомерного анализа данных (OLAP). В его основе лежит представление данных в виде многомерных кубов (гиперкубов).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 осям куба откладываются </a:t>
            </a:r>
            <a:r>
              <a:rPr lang="ru-RU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параметры</a:t>
            </a:r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анализируемого бизнес-процесса (</a:t>
            </a:r>
            <a:r>
              <a:rPr lang="ru-RU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измерения</a:t>
            </a:r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а на их пересечении находятся </a:t>
            </a:r>
            <a:r>
              <a:rPr lang="ru-RU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данные</a:t>
            </a:r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количественно характеризующие процесс (факты)</a:t>
            </a:r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ru-RU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Множественность измерений предполагает представление данных в виде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многомерной модели.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 измерениям в многомерной модели откладывают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параметры, относящиеся к анализируемой предметной области. </a:t>
            </a: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B0DEB299-DA14-4EF8-9286-801F28D5B589}"/>
              </a:ext>
            </a:extLst>
          </p:cNvPr>
          <p:cNvSpPr txBox="1">
            <a:spLocks/>
          </p:cNvSpPr>
          <p:nvPr/>
        </p:nvSpPr>
        <p:spPr>
          <a:xfrm>
            <a:off x="2532643" y="6222960"/>
            <a:ext cx="7126713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АНАЛИЗ БОЛЬШИХ ДАННЫХ. ДАННЫЕ. ВИДЫ ДАННЫХ. ОДНОМЕРНЫЙ И МНОГОМЕРНЫЙ АНАЛИЗ. OLAP-КУБ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7365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352249" y="452160"/>
            <a:ext cx="10208351" cy="54326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3200" b="0" strike="noStrike" spc="-1" dirty="0">
                <a:solidFill>
                  <a:schemeClr val="accent1"/>
                </a:solidFill>
                <a:latin typeface="Times New Roman"/>
              </a:rPr>
              <a:t>История </a:t>
            </a:r>
            <a:r>
              <a:rPr lang="en-US" sz="3200" b="0" strike="noStrike" spc="-1" dirty="0">
                <a:solidFill>
                  <a:schemeClr val="accent1"/>
                </a:solidFill>
                <a:latin typeface="Times New Roman"/>
              </a:rPr>
              <a:t>OLAP-</a:t>
            </a:r>
            <a:r>
              <a:rPr lang="ru-RU" sz="3200" spc="-1" dirty="0">
                <a:solidFill>
                  <a:schemeClr val="accent1"/>
                </a:solidFill>
                <a:latin typeface="Times New Roman"/>
              </a:rPr>
              <a:t>представления</a:t>
            </a:r>
            <a:endParaRPr lang="ru-RU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586ADE4-6F9A-4482-BD0C-015D45F361CB}" type="slidenum">
              <a:t>54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DAC1B93-5045-4216-ADAD-7D99319ED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375" y="995423"/>
            <a:ext cx="6136375" cy="47226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49A743-EAEF-4EB3-BBCB-74D2C91BED97}"/>
              </a:ext>
            </a:extLst>
          </p:cNvPr>
          <p:cNvSpPr txBox="1"/>
          <p:nvPr/>
        </p:nvSpPr>
        <p:spPr>
          <a:xfrm>
            <a:off x="352250" y="995423"/>
            <a:ext cx="5887185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Визуализатор Куб – это OLAP-куб, реализующий один из методов </a:t>
            </a:r>
            <a:r>
              <a:rPr lang="ru-RU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OnLine</a:t>
            </a:r>
            <a:r>
              <a:rPr lang="ru-RU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Analytical</a:t>
            </a:r>
            <a:r>
              <a:rPr lang="ru-RU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Processing (OLAP, оперативная аналитическая обработка): представление данных в виде многомерных кубов.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ru-RU" sz="19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Для построения этого визуализатора очень важно определить разницу между категориальными и количественными показателями.</a:t>
            </a:r>
            <a:endParaRPr lang="en-US" sz="19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OLTP (англ. Online </a:t>
            </a:r>
            <a:r>
              <a:rPr lang="ru-RU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Transaction</a:t>
            </a:r>
            <a:r>
              <a:rPr lang="ru-RU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Processing), транзакционная система — обработка транзакций в реальном времени.</a:t>
            </a:r>
          </a:p>
        </p:txBody>
      </p:sp>
      <p:sp>
        <p:nvSpPr>
          <p:cNvPr id="7" name="PlaceHolder 1">
            <a:extLst>
              <a:ext uri="{FF2B5EF4-FFF2-40B4-BE49-F238E27FC236}">
                <a16:creationId xmlns:a16="http://schemas.microsoft.com/office/drawing/2014/main" id="{323599DB-61DC-45B8-A293-DC8903E76BBF}"/>
              </a:ext>
            </a:extLst>
          </p:cNvPr>
          <p:cNvSpPr txBox="1">
            <a:spLocks/>
          </p:cNvSpPr>
          <p:nvPr/>
        </p:nvSpPr>
        <p:spPr>
          <a:xfrm>
            <a:off x="2532643" y="6222960"/>
            <a:ext cx="7126713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АНАЛИЗ БОЛЬШИХ ДАННЫХ. ДАННЫЕ. ВИДЫ ДАННЫХ. ОДНОМЕРНЫЙ И МНОГОМЕРНЫЙ АНАЛИЗ. OLAP-КУБ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9823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352249" y="452160"/>
            <a:ext cx="10208351" cy="54326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3200" b="0" strike="noStrike" spc="-1" dirty="0">
                <a:solidFill>
                  <a:schemeClr val="accent1"/>
                </a:solidFill>
                <a:latin typeface="Times New Roman"/>
              </a:rPr>
              <a:t>История </a:t>
            </a:r>
            <a:r>
              <a:rPr lang="en-US" sz="3200" b="0" strike="noStrike" spc="-1" dirty="0">
                <a:solidFill>
                  <a:schemeClr val="accent1"/>
                </a:solidFill>
                <a:latin typeface="Times New Roman"/>
              </a:rPr>
              <a:t>OLAP-</a:t>
            </a:r>
            <a:r>
              <a:rPr lang="ru-RU" sz="3200" spc="-1" dirty="0">
                <a:solidFill>
                  <a:schemeClr val="accent1"/>
                </a:solidFill>
                <a:latin typeface="Times New Roman"/>
              </a:rPr>
              <a:t>представления</a:t>
            </a:r>
            <a:endParaRPr lang="ru-RU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586ADE4-6F9A-4482-BD0C-015D45F361CB}" type="slidenum">
              <a:t>55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DAC1B93-5045-4216-ADAD-7D99319ED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375" y="995423"/>
            <a:ext cx="6136375" cy="47226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49A743-EAEF-4EB3-BBCB-74D2C91BED97}"/>
              </a:ext>
            </a:extLst>
          </p:cNvPr>
          <p:cNvSpPr txBox="1"/>
          <p:nvPr/>
        </p:nvSpPr>
        <p:spPr>
          <a:xfrm>
            <a:off x="352250" y="995423"/>
            <a:ext cx="5887185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Визуализатор Куб – это OLAP-куб, реализующий один из методов </a:t>
            </a:r>
            <a:r>
              <a:rPr lang="ru-RU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OnLine</a:t>
            </a:r>
            <a:r>
              <a:rPr lang="ru-RU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Analytical</a:t>
            </a:r>
            <a:r>
              <a:rPr lang="ru-RU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Processing (OLAP, оперативная аналитическая обработка): представление данных в виде многомерных кубов.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ru-RU" sz="19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Для построения этого визуализатора очень важно определить разницу между категориальными и количественными показателями.</a:t>
            </a:r>
          </a:p>
        </p:txBody>
      </p:sp>
      <p:sp>
        <p:nvSpPr>
          <p:cNvPr id="7" name="PlaceHolder 1">
            <a:extLst>
              <a:ext uri="{FF2B5EF4-FFF2-40B4-BE49-F238E27FC236}">
                <a16:creationId xmlns:a16="http://schemas.microsoft.com/office/drawing/2014/main" id="{323599DB-61DC-45B8-A293-DC8903E76BBF}"/>
              </a:ext>
            </a:extLst>
          </p:cNvPr>
          <p:cNvSpPr txBox="1">
            <a:spLocks/>
          </p:cNvSpPr>
          <p:nvPr/>
        </p:nvSpPr>
        <p:spPr>
          <a:xfrm>
            <a:off x="2532643" y="6222960"/>
            <a:ext cx="7126713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АНАЛИЗ БОЛЬШИХ ДАННЫХ. ДАННЫЕ. ВИДЫ ДАННЫХ. ОДНОМЕРНЫЙ И МНОГОМЕРНЫЙ АНАЛИЗ. OLAP-КУБ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4024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352249" y="452160"/>
            <a:ext cx="10208351" cy="54326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3200" b="0" strike="noStrike" spc="-1" dirty="0">
                <a:solidFill>
                  <a:schemeClr val="accent1"/>
                </a:solidFill>
                <a:latin typeface="Times New Roman"/>
              </a:rPr>
              <a:t>Витрина данных</a:t>
            </a:r>
            <a:endParaRPr lang="ru-RU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586ADE4-6F9A-4482-BD0C-015D45F361CB}" type="slidenum">
              <a:t>56</a:t>
            </a:fld>
            <a:endParaRPr/>
          </a:p>
        </p:txBody>
      </p:sp>
      <p:sp>
        <p:nvSpPr>
          <p:cNvPr id="7" name="PlaceHolder 1">
            <a:extLst>
              <a:ext uri="{FF2B5EF4-FFF2-40B4-BE49-F238E27FC236}">
                <a16:creationId xmlns:a16="http://schemas.microsoft.com/office/drawing/2014/main" id="{8EE0C6FC-24DA-49A0-9AE6-0D70ACE116FB}"/>
              </a:ext>
            </a:extLst>
          </p:cNvPr>
          <p:cNvSpPr txBox="1">
            <a:spLocks/>
          </p:cNvSpPr>
          <p:nvPr/>
        </p:nvSpPr>
        <p:spPr>
          <a:xfrm>
            <a:off x="2532643" y="6222960"/>
            <a:ext cx="7126713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АНАЛИЗ БОЛЬШИХ ДАННЫХ. ДАННЫЕ. ВИДЫ ДАННЫХ. ОДНОМЕРНЫЙ И МНОГОМЕРНЫЙ АНАЛИЗ. OLAP-КУБ</a:t>
            </a:r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18730F-E0E1-42CC-A3EF-C3DE6007D572}"/>
              </a:ext>
            </a:extLst>
          </p:cNvPr>
          <p:cNvSpPr txBox="1"/>
          <p:nvPr/>
        </p:nvSpPr>
        <p:spPr>
          <a:xfrm>
            <a:off x="251011" y="5758789"/>
            <a:ext cx="7888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2"/>
              </a:rPr>
              <a:t>https://datalens.yandex/mbt6xud9c9ia9?tab=gA&amp;state=0227dd4b160</a:t>
            </a:r>
            <a:r>
              <a:rPr lang="ru-RU" dirty="0"/>
              <a:t>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A6A9860-23C9-45B0-96AD-FEF8EEEF7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473" y="1304679"/>
            <a:ext cx="9459052" cy="424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94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352249" y="452160"/>
            <a:ext cx="10208351" cy="54326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3200" spc="-1" dirty="0">
                <a:solidFill>
                  <a:schemeClr val="accent1"/>
                </a:solidFill>
                <a:latin typeface="Times New Roman"/>
              </a:rPr>
              <a:t>Одномерные данные (1 </a:t>
            </a:r>
            <a:r>
              <a:rPr lang="en-US" sz="3200" spc="-1" dirty="0">
                <a:solidFill>
                  <a:schemeClr val="accent1"/>
                </a:solidFill>
                <a:latin typeface="Times New Roman"/>
              </a:rPr>
              <a:t>dimension)</a:t>
            </a:r>
            <a:endParaRPr lang="ru-RU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586ADE4-6F9A-4482-BD0C-015D45F361CB}" type="slidenum">
              <a:t>57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EEE3E3-CD41-4526-BF45-E24D4A6D0ADB}"/>
              </a:ext>
            </a:extLst>
          </p:cNvPr>
          <p:cNvSpPr txBox="1"/>
          <p:nvPr/>
        </p:nvSpPr>
        <p:spPr>
          <a:xfrm>
            <a:off x="352250" y="1166841"/>
            <a:ext cx="635020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Одномерные данные (1D данные)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набор объектов, описанных с помощью какого-либо одного признака, качественного или количественного</a:t>
            </a:r>
            <a:endParaRPr lang="ru-RU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4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Нет задачи</a:t>
            </a:r>
            <a:r>
              <a:rPr lang="ru-RU" sz="2400" b="0" i="1" u="sng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корреляции </a:t>
            </a: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признаков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Используются методы </a:t>
            </a:r>
            <a:r>
              <a:rPr lang="ru-RU" sz="2400" b="1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суммаризации</a:t>
            </a:r>
            <a:endParaRPr lang="ru-RU" sz="2400" b="1" i="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FACD356-5F47-4B57-B2E0-1D6A597D8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101" y="289020"/>
            <a:ext cx="4715649" cy="5934660"/>
          </a:xfrm>
          <a:prstGeom prst="rect">
            <a:avLst/>
          </a:prstGeom>
        </p:spPr>
      </p:pic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1804153D-95BC-4878-8E7B-442DF663CA60}"/>
              </a:ext>
            </a:extLst>
          </p:cNvPr>
          <p:cNvCxnSpPr/>
          <p:nvPr/>
        </p:nvCxnSpPr>
        <p:spPr>
          <a:xfrm flipV="1">
            <a:off x="7306235" y="1166841"/>
            <a:ext cx="537883" cy="5454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C039EE75-6F15-4C13-9527-0A3B669E39D3}"/>
              </a:ext>
            </a:extLst>
          </p:cNvPr>
          <p:cNvCxnSpPr>
            <a:cxnSpLocks/>
          </p:cNvCxnSpPr>
          <p:nvPr/>
        </p:nvCxnSpPr>
        <p:spPr>
          <a:xfrm flipH="1" flipV="1">
            <a:off x="8785184" y="1157332"/>
            <a:ext cx="1576474" cy="5644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6EBE4D3-6EEE-422E-A56C-0A151BD9C0B2}"/>
              </a:ext>
            </a:extLst>
          </p:cNvPr>
          <p:cNvSpPr txBox="1"/>
          <p:nvPr/>
        </p:nvSpPr>
        <p:spPr>
          <a:xfrm>
            <a:off x="6230470" y="1995332"/>
            <a:ext cx="1512450" cy="20313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Индекс данных</a:t>
            </a:r>
          </a:p>
          <a:p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Может быть измерением после преобразования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73B051-A388-45A9-BE66-C986D72F02B2}"/>
              </a:ext>
            </a:extLst>
          </p:cNvPr>
          <p:cNvSpPr txBox="1"/>
          <p:nvPr/>
        </p:nvSpPr>
        <p:spPr>
          <a:xfrm>
            <a:off x="9681882" y="1813172"/>
            <a:ext cx="151245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Измерение</a:t>
            </a:r>
            <a:endParaRPr lang="ru-RU" dirty="0"/>
          </a:p>
        </p:txBody>
      </p:sp>
      <p:sp>
        <p:nvSpPr>
          <p:cNvPr id="15" name="PlaceHolder 1">
            <a:extLst>
              <a:ext uri="{FF2B5EF4-FFF2-40B4-BE49-F238E27FC236}">
                <a16:creationId xmlns:a16="http://schemas.microsoft.com/office/drawing/2014/main" id="{3B3E0945-ADF7-4EDC-AA9D-D278106B7971}"/>
              </a:ext>
            </a:extLst>
          </p:cNvPr>
          <p:cNvSpPr txBox="1">
            <a:spLocks/>
          </p:cNvSpPr>
          <p:nvPr/>
        </p:nvSpPr>
        <p:spPr>
          <a:xfrm>
            <a:off x="2532643" y="6222960"/>
            <a:ext cx="7126713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АНАЛИЗ БОЛЬШИХ ДАННЫХ. ДАННЫЕ. ВИДЫ ДАННЫХ. ОДНОМЕРНЫЙ И МНОГОМЕРНЫЙ АНАЛИЗ. OLAP-КУБ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6021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352249" y="452160"/>
            <a:ext cx="10208351" cy="54326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3200" spc="-1" dirty="0">
                <a:solidFill>
                  <a:schemeClr val="accent1"/>
                </a:solidFill>
                <a:latin typeface="Times New Roman"/>
              </a:rPr>
              <a:t>Понятие гистограммы для количественного признака</a:t>
            </a:r>
            <a:endParaRPr lang="ru-RU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586ADE4-6F9A-4482-BD0C-015D45F361CB}" type="slidenum">
              <a:t>58</a:t>
            </a:fld>
            <a:endParaRPr/>
          </a:p>
        </p:txBody>
      </p:sp>
      <p:sp>
        <p:nvSpPr>
          <p:cNvPr id="6" name="PlaceHolder 1">
            <a:extLst>
              <a:ext uri="{FF2B5EF4-FFF2-40B4-BE49-F238E27FC236}">
                <a16:creationId xmlns:a16="http://schemas.microsoft.com/office/drawing/2014/main" id="{10AB27EE-CE85-4D60-B1F2-EACA58DB7160}"/>
              </a:ext>
            </a:extLst>
          </p:cNvPr>
          <p:cNvSpPr txBox="1">
            <a:spLocks/>
          </p:cNvSpPr>
          <p:nvPr/>
        </p:nvSpPr>
        <p:spPr>
          <a:xfrm>
            <a:off x="3949199" y="6223680"/>
            <a:ext cx="4835985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АНАЛИЗ БОЛЬШИХ ДАННЫХ. ДАННЫЕ. ВИДЫ ДАННЫХ. ОДНОМЕРНЫЙ И МНОГОМЕРНЫЙ АНАЛИЗ. OLAP-КУБ</a:t>
            </a:r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9A743-EAEF-4EB3-BBCB-74D2C91BED97}"/>
              </a:ext>
            </a:extLst>
          </p:cNvPr>
          <p:cNvSpPr txBox="1"/>
          <p:nvPr/>
        </p:nvSpPr>
        <p:spPr>
          <a:xfrm>
            <a:off x="352249" y="960701"/>
            <a:ext cx="113644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Самый понятный и исчерпывающий </a:t>
            </a:r>
            <a:r>
              <a:rPr lang="ru-RU" sz="24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способ агрегирования </a:t>
            </a: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это </a:t>
            </a:r>
            <a:r>
              <a:rPr lang="ru-RU" sz="24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распределение</a:t>
            </a: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представленное</a:t>
            </a: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так называемой </a:t>
            </a:r>
            <a:r>
              <a:rPr lang="ru-RU" sz="24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гистограммой</a:t>
            </a: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 оси признака х отмечают границы, в которых изменяется признак</a:t>
            </a: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т. е. его </a:t>
            </a:r>
            <a:r>
              <a:rPr lang="ru-RU" sz="2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минимальное и максимальное значения </a:t>
            </a: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 имеющихся </a:t>
            </a:r>
            <a:r>
              <a:rPr lang="ru-RU" sz="2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объектах</a:t>
            </a: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Отмеченный интервал, называемый также </a:t>
            </a:r>
            <a:r>
              <a:rPr lang="ru-RU" sz="24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размахом</a:t>
            </a:r>
            <a:r>
              <a:rPr lang="ru-RU" sz="240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признака</a:t>
            </a: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делят на некоторое </a:t>
            </a:r>
            <a:r>
              <a:rPr lang="ru-RU" sz="24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число непересекающихся интервалов одинаковой длины</a:t>
            </a: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так называемых </a:t>
            </a:r>
            <a:r>
              <a:rPr lang="ru-RU" sz="2400" b="1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бинов</a:t>
            </a: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Затем подсчитывают, сколько объектов попадает в каждый отдельный бин, и рисуют столбики высотой, соответствующей числу объектов в </a:t>
            </a:r>
            <a:r>
              <a:rPr lang="ru-RU" sz="24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бине</a:t>
            </a: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 результате получают </a:t>
            </a:r>
            <a:r>
              <a:rPr lang="ru-RU" sz="24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гистограмму</a:t>
            </a: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1C8633F-4CC9-48CA-BC20-D93F65E89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283" y="4970325"/>
            <a:ext cx="10157433" cy="66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387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352249" y="452160"/>
            <a:ext cx="10208351" cy="54326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3200" spc="-1" dirty="0">
                <a:solidFill>
                  <a:schemeClr val="accent1"/>
                </a:solidFill>
                <a:latin typeface="Times New Roman"/>
              </a:rPr>
              <a:t>Понятие гистограммы для количественного признака</a:t>
            </a:r>
            <a:endParaRPr lang="ru-RU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586ADE4-6F9A-4482-BD0C-015D45F361CB}" type="slidenum">
              <a:t>59</a:t>
            </a:fld>
            <a:endParaRPr/>
          </a:p>
        </p:txBody>
      </p:sp>
      <p:sp>
        <p:nvSpPr>
          <p:cNvPr id="6" name="PlaceHolder 1">
            <a:extLst>
              <a:ext uri="{FF2B5EF4-FFF2-40B4-BE49-F238E27FC236}">
                <a16:creationId xmlns:a16="http://schemas.microsoft.com/office/drawing/2014/main" id="{10AB27EE-CE85-4D60-B1F2-EACA58DB7160}"/>
              </a:ext>
            </a:extLst>
          </p:cNvPr>
          <p:cNvSpPr txBox="1">
            <a:spLocks/>
          </p:cNvSpPr>
          <p:nvPr/>
        </p:nvSpPr>
        <p:spPr>
          <a:xfrm>
            <a:off x="3949199" y="6223680"/>
            <a:ext cx="4835985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АНАЛИЗ БОЛЬШИХ ДАННЫХ. ДАННЫЕ. ВИДЫ ДАННЫХ. ОДНОМЕРНЫЙ И МНОГОМЕРНЫЙ АНАЛИЗ. OLAP-КУБ</a:t>
            </a:r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9A743-EAEF-4EB3-BBCB-74D2C91BED97}"/>
              </a:ext>
            </a:extLst>
          </p:cNvPr>
          <p:cNvSpPr txBox="1"/>
          <p:nvPr/>
        </p:nvSpPr>
        <p:spPr>
          <a:xfrm>
            <a:off x="288749" y="960701"/>
            <a:ext cx="5743751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20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Два часто встречающихся типа гистограмм</a:t>
            </a:r>
            <a:r>
              <a:rPr lang="ru-RU" sz="22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ru-RU" sz="220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2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Первый демонстрирует так называемый степенной закон, или распределение Парето, оно же - распределение Ципфа.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</a:t>
            </a:r>
            <a:r>
              <a:rPr lang="ru-RU" sz="22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асто встречается в социальных системах.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2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Другой вид распределения, часто встречающийся в природе. Соответствует так называемому нормальному, или Гауссову, закону распределения. Распределение ошибок измерений, и, в целом, величин, получаемых под действием небольших независимых случайных эффектов, считается Гауссовым.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D1ACDC-1706-460B-A23D-4B732D161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109" y="5657684"/>
            <a:ext cx="5606478" cy="36432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E684196-F996-4D08-BBB7-3D6F35755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18156"/>
            <a:ext cx="5639587" cy="204816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3B7B31B-AEAA-4FBC-98CE-2748866C0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605" y="3258618"/>
            <a:ext cx="5382376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437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352249" y="452160"/>
            <a:ext cx="10208351" cy="54326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pc="-1" dirty="0">
                <a:solidFill>
                  <a:schemeClr val="accent1"/>
                </a:solidFill>
                <a:latin typeface="Times New Roman"/>
              </a:rPr>
              <a:t>Лабораторные работы</a:t>
            </a:r>
            <a:endParaRPr lang="ru-RU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586ADE4-6F9A-4482-BD0C-015D45F361CB}" type="slidenum">
              <a:t>6</a:t>
            </a:fld>
            <a:endParaRPr/>
          </a:p>
        </p:txBody>
      </p:sp>
      <p:sp>
        <p:nvSpPr>
          <p:cNvPr id="6" name="PlaceHolder 1">
            <a:extLst>
              <a:ext uri="{FF2B5EF4-FFF2-40B4-BE49-F238E27FC236}">
                <a16:creationId xmlns:a16="http://schemas.microsoft.com/office/drawing/2014/main" id="{10AB27EE-CE85-4D60-B1F2-EACA58DB7160}"/>
              </a:ext>
            </a:extLst>
          </p:cNvPr>
          <p:cNvSpPr txBox="1">
            <a:spLocks/>
          </p:cNvSpPr>
          <p:nvPr/>
        </p:nvSpPr>
        <p:spPr>
          <a:xfrm>
            <a:off x="3949199" y="6223680"/>
            <a:ext cx="4835985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АНАЛИЗ БОЛЬШИХ ДАННЫХ. ДАННЫЕ. ВИДЫ ДАННЫХ. ОДНОМЕРНЫЙ И МНОГОМЕРНЫЙ АНАЛИЗ. OLAP-КУБ</a:t>
            </a:r>
            <a:endParaRPr lang="ru-RU" dirty="0">
              <a:solidFill>
                <a:srgbClr val="000000"/>
              </a:solidFill>
            </a:endParaRPr>
          </a:p>
        </p:txBody>
      </p:sp>
      <p:graphicFrame>
        <p:nvGraphicFramePr>
          <p:cNvPr id="2" name="Таблица 2">
            <a:extLst>
              <a:ext uri="{FF2B5EF4-FFF2-40B4-BE49-F238E27FC236}">
                <a16:creationId xmlns:a16="http://schemas.microsoft.com/office/drawing/2014/main" id="{72669EC0-ADE4-4021-B242-65CA24445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713072"/>
              </p:ext>
            </p:extLst>
          </p:nvPr>
        </p:nvGraphicFramePr>
        <p:xfrm>
          <a:off x="352249" y="1076036"/>
          <a:ext cx="11316120" cy="5067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059">
                  <a:extLst>
                    <a:ext uri="{9D8B030D-6E8A-4147-A177-3AD203B41FA5}">
                      <a16:colId xmlns:a16="http://schemas.microsoft.com/office/drawing/2014/main" val="154217736"/>
                    </a:ext>
                  </a:extLst>
                </a:gridCol>
                <a:gridCol w="8464061">
                  <a:extLst>
                    <a:ext uri="{9D8B030D-6E8A-4147-A177-3AD203B41FA5}">
                      <a16:colId xmlns:a16="http://schemas.microsoft.com/office/drawing/2014/main" val="1899122772"/>
                    </a:ext>
                  </a:extLst>
                </a:gridCol>
              </a:tblGrid>
              <a:tr h="364912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Тема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321698"/>
                  </a:ext>
                </a:extLst>
              </a:tr>
              <a:tr h="67203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Лабораторная работа 1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lvl="1" rtl="0" fontAlgn="ctr"/>
                      <a:r>
                        <a:rPr lang="ru-RU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Реляционные данные. Исследовательский анализ данных. 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1" rtl="0" fontAlgn="ctr"/>
                      <a:r>
                        <a:rPr lang="ru-RU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Построение визуализаций данных OLAP</a:t>
                      </a: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ru-RU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срезы сводная таблица)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657984557"/>
                  </a:ext>
                </a:extLst>
              </a:tr>
              <a:tr h="67203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Лабораторная работа 2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lvl="1" rtl="0" fontAlgn="ctr"/>
                      <a:r>
                        <a:rPr lang="ru-RU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Корреляционный анализ. Выявление дубликатов и противоречий. Категориальные данные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490930745"/>
                  </a:ext>
                </a:extLst>
              </a:tr>
              <a:tr h="67203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Лабораторная работа 3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lvl="1" rtl="0" fontAlgn="ctr"/>
                      <a:r>
                        <a:rPr lang="ru-RU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Бинарная и </a:t>
                      </a:r>
                      <a:r>
                        <a:rPr lang="ru-RU" sz="20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многоклассовая</a:t>
                      </a:r>
                      <a:r>
                        <a:rPr lang="ru-RU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классификация. </a:t>
                      </a:r>
                    </a:p>
                    <a:p>
                      <a:pPr lvl="1" rtl="0" fontAlgn="ctr"/>
                      <a:r>
                        <a:rPr lang="ru-RU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Оценка качества задачи классификации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538019282"/>
                  </a:ext>
                </a:extLst>
              </a:tr>
              <a:tr h="67203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Лабораторная работа 4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lvl="1" rtl="0" fontAlgn="ctr"/>
                      <a:r>
                        <a:rPr lang="ru-RU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Парная и множественная регрессия. </a:t>
                      </a:r>
                    </a:p>
                    <a:p>
                      <a:pPr lvl="1" rtl="0" fontAlgn="ctr"/>
                      <a:r>
                        <a:rPr lang="ru-RU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Оценка качества задачи регрессии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697148945"/>
                  </a:ext>
                </a:extLst>
              </a:tr>
              <a:tr h="67203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Лабораторная работа 5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lvl="1" rtl="0" fontAlgn="ctr"/>
                      <a:r>
                        <a:rPr lang="ru-RU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Кластеризация. Оценка качества задачи кластеризации. </a:t>
                      </a:r>
                    </a:p>
                    <a:p>
                      <a:pPr lvl="1" rtl="0" fontAlgn="ctr"/>
                      <a:r>
                        <a:rPr lang="ru-RU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Применение алгоритмов снижения размерности и </a:t>
                      </a: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 engineering</a:t>
                      </a:r>
                      <a:endParaRPr lang="ru-RU" sz="2000" b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534452532"/>
                  </a:ext>
                </a:extLst>
              </a:tr>
              <a:tr h="672030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Лабораторная работа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6.1 </a:t>
                      </a:r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Работа с данными временного ряда</a:t>
                      </a:r>
                    </a:p>
                    <a:p>
                      <a:pPr lvl="1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6.2 </a:t>
                      </a:r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Решение задачи обработки текста</a:t>
                      </a:r>
                    </a:p>
                    <a:p>
                      <a:pPr lvl="1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6.3 </a:t>
                      </a:r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Решение задачи обработки изображения</a:t>
                      </a:r>
                    </a:p>
                    <a:p>
                      <a:pPr lvl="1"/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277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35779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352249" y="452160"/>
            <a:ext cx="10208351" cy="54326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3200" spc="-1" dirty="0">
                <a:solidFill>
                  <a:schemeClr val="accent1"/>
                </a:solidFill>
                <a:latin typeface="Times New Roman"/>
              </a:rPr>
              <a:t>Понятие гистограммы для количественного признака</a:t>
            </a:r>
            <a:endParaRPr lang="ru-RU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586ADE4-6F9A-4482-BD0C-015D45F361CB}" type="slidenum">
              <a:t>60</a:t>
            </a:fld>
            <a:endParaRPr/>
          </a:p>
        </p:txBody>
      </p:sp>
      <p:sp>
        <p:nvSpPr>
          <p:cNvPr id="6" name="PlaceHolder 1">
            <a:extLst>
              <a:ext uri="{FF2B5EF4-FFF2-40B4-BE49-F238E27FC236}">
                <a16:creationId xmlns:a16="http://schemas.microsoft.com/office/drawing/2014/main" id="{10AB27EE-CE85-4D60-B1F2-EACA58DB7160}"/>
              </a:ext>
            </a:extLst>
          </p:cNvPr>
          <p:cNvSpPr txBox="1">
            <a:spLocks/>
          </p:cNvSpPr>
          <p:nvPr/>
        </p:nvSpPr>
        <p:spPr>
          <a:xfrm>
            <a:off x="3949199" y="6223680"/>
            <a:ext cx="4835985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АНАЛИЗ БОЛЬШИХ ДАННЫХ. ДАННЫЕ. ВИДЫ ДАННЫХ. ОДНОМЕРНЫЙ И МНОГОМЕРНЫЙ АНАЛИЗ. OLAP-КУБ</a:t>
            </a:r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9A743-EAEF-4EB3-BBCB-74D2C91BED97}"/>
              </a:ext>
            </a:extLst>
          </p:cNvPr>
          <p:cNvSpPr txBox="1"/>
          <p:nvPr/>
        </p:nvSpPr>
        <p:spPr>
          <a:xfrm>
            <a:off x="288749" y="960701"/>
            <a:ext cx="57437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2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Гистограммы и круговые диаграммы (караваи, </a:t>
            </a:r>
            <a:r>
              <a:rPr lang="en-US" sz="22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pie</a:t>
            </a:r>
            <a:r>
              <a:rPr lang="ru-RU" sz="22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служат для отображения разных свойств распределения.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2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Гистограммы используются для того, чтобы показать, как распределены объекты вдоль оси Х, а караваи</a:t>
            </a:r>
            <a:r>
              <a:rPr lang="en-US" sz="22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(pie)</a:t>
            </a:r>
            <a:r>
              <a:rPr lang="ru-RU" sz="22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представляют относительные размеры частей распределения, попадающих в разные </a:t>
            </a:r>
            <a:r>
              <a:rPr lang="ru-RU" sz="22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бины</a:t>
            </a:r>
            <a:r>
              <a:rPr lang="ru-RU" sz="22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20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2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Существует множество других форматов визуализации распределений, таких как пузырьковые, кольцевые, паутинные диаграммы</a:t>
            </a:r>
            <a:r>
              <a:rPr lang="en-US" sz="22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см. </a:t>
            </a:r>
            <a:r>
              <a:rPr lang="en-US" sz="2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Loginom</a:t>
            </a: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DataLens</a:t>
            </a:r>
            <a:r>
              <a:rPr lang="en-US" sz="22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22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D1ACDC-1706-460B-A23D-4B732D161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109" y="5657684"/>
            <a:ext cx="5606478" cy="36432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FFA3FE-CB9A-4DC5-AD68-DA347BF44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167" y="1426310"/>
            <a:ext cx="5398362" cy="371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2001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352249" y="452160"/>
            <a:ext cx="10208351" cy="54326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3200" b="0" strike="noStrike" spc="-1" dirty="0">
                <a:solidFill>
                  <a:schemeClr val="accent1"/>
                </a:solidFill>
                <a:latin typeface="Times New Roman"/>
              </a:rPr>
              <a:t>Гипотеза</a:t>
            </a:r>
            <a:endParaRPr lang="ru-RU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586ADE4-6F9A-4482-BD0C-015D45F361CB}" type="slidenum">
              <a:t>61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9A743-EAEF-4EB3-BBCB-74D2C91BED97}"/>
              </a:ext>
            </a:extLst>
          </p:cNvPr>
          <p:cNvSpPr txBox="1"/>
          <p:nvPr/>
        </p:nvSpPr>
        <p:spPr>
          <a:xfrm>
            <a:off x="352249" y="960701"/>
            <a:ext cx="113644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Гипотеза — это предположение, которое мы делаем о параметрах нашего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распределения.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ru-RU" sz="240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Нулевая гипотеза – никакой разницы/эффекта нет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Альтернативная гипотеза – разница/эффект есть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ru-RU" sz="240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Альтернативная гипотеза, которая сформулирована через «не равно»,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называется двусторонней. Это значит, что мы интересуемся отклонением от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исходного предположения в две стороны: в большую и в меньшую.</a:t>
            </a:r>
            <a:endParaRPr lang="ru-RU" sz="24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PlaceHolder 1">
            <a:extLst>
              <a:ext uri="{FF2B5EF4-FFF2-40B4-BE49-F238E27FC236}">
                <a16:creationId xmlns:a16="http://schemas.microsoft.com/office/drawing/2014/main" id="{B7C8EF0A-D3B1-4095-A995-74F526AE2B31}"/>
              </a:ext>
            </a:extLst>
          </p:cNvPr>
          <p:cNvSpPr txBox="1">
            <a:spLocks/>
          </p:cNvSpPr>
          <p:nvPr/>
        </p:nvSpPr>
        <p:spPr>
          <a:xfrm>
            <a:off x="3949199" y="6223680"/>
            <a:ext cx="5508566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200" b="0" strike="noStrike" spc="-1" dirty="0">
                <a:solidFill>
                  <a:srgbClr val="0070C0"/>
                </a:solidFill>
                <a:latin typeface="Times New Roman"/>
              </a:rPr>
              <a:t>АНАЛИЗ БОЛЬШИХ ДАННЫХ. ДАННЫЕ. ВИДЫ ДАННЫХ. ОДНОМЕРНЫЙ И МНОГОМЕРНЫЙ АНАЛИЗ. OLAP-КУБ</a:t>
            </a:r>
            <a:endParaRPr lang="ru-RU" sz="12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39416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352249" y="452160"/>
            <a:ext cx="10208351" cy="54326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3200" b="0" strike="noStrike" spc="-1" dirty="0">
                <a:solidFill>
                  <a:schemeClr val="accent1"/>
                </a:solidFill>
                <a:latin typeface="Times New Roman"/>
              </a:rPr>
              <a:t>Гипотеза</a:t>
            </a:r>
            <a:endParaRPr lang="ru-RU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586ADE4-6F9A-4482-BD0C-015D45F361CB}" type="slidenum">
              <a:t>62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9A743-EAEF-4EB3-BBCB-74D2C91BED97}"/>
              </a:ext>
            </a:extLst>
          </p:cNvPr>
          <p:cNvSpPr txBox="1"/>
          <p:nvPr/>
        </p:nvSpPr>
        <p:spPr>
          <a:xfrm>
            <a:off x="352249" y="960701"/>
            <a:ext cx="1136447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Бывают и другие гипотезы — односторонние. Например, можно сформулировать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альтернативную гипотезу так: H1: средний чек&gt;250. Это значит, что нас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интересует отклонение от предположения только в одну сторону, здесь — в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большую.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ru-RU" sz="240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Мы отклоним нулевую гипотезу только в случае, если по данным увидим, что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истинное среднее значительно больше указанного значения.</a:t>
            </a:r>
            <a:endParaRPr lang="ru-RU" sz="24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PlaceHolder 1">
            <a:extLst>
              <a:ext uri="{FF2B5EF4-FFF2-40B4-BE49-F238E27FC236}">
                <a16:creationId xmlns:a16="http://schemas.microsoft.com/office/drawing/2014/main" id="{C35581B6-573A-4822-9885-3E5834FA5C12}"/>
              </a:ext>
            </a:extLst>
          </p:cNvPr>
          <p:cNvSpPr txBox="1">
            <a:spLocks/>
          </p:cNvSpPr>
          <p:nvPr/>
        </p:nvSpPr>
        <p:spPr>
          <a:xfrm>
            <a:off x="3949199" y="6223680"/>
            <a:ext cx="5508566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200" b="0" strike="noStrike" spc="-1" dirty="0">
                <a:solidFill>
                  <a:srgbClr val="0070C0"/>
                </a:solidFill>
                <a:latin typeface="Times New Roman"/>
              </a:rPr>
              <a:t>АНАЛИЗ БОЛЬШИХ ДАННЫХ. ДАННЫЕ. ВИДЫ ДАННЫХ. ОДНОМЕРНЫЙ И МНОГОМЕРНЫЙ АНАЛИЗ. OLAP-КУБ</a:t>
            </a:r>
            <a:endParaRPr lang="ru-RU" sz="12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671250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352249" y="452160"/>
            <a:ext cx="10208351" cy="54326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3200" b="0" strike="noStrike" spc="-1" dirty="0">
                <a:solidFill>
                  <a:schemeClr val="accent1"/>
                </a:solidFill>
                <a:latin typeface="Times New Roman"/>
              </a:rPr>
              <a:t>Гипотеза</a:t>
            </a:r>
            <a:endParaRPr lang="ru-RU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586ADE4-6F9A-4482-BD0C-015D45F361CB}" type="slidenum">
              <a:t>63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9A743-EAEF-4EB3-BBCB-74D2C91BED97}"/>
              </a:ext>
            </a:extLst>
          </p:cNvPr>
          <p:cNvSpPr txBox="1"/>
          <p:nvPr/>
        </p:nvSpPr>
        <p:spPr>
          <a:xfrm>
            <a:off x="352249" y="960701"/>
            <a:ext cx="113644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гипотез — это процесс, в котором мы используем данные, чтобы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проверить нашу гипотезу.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ru-RU" sz="240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Иногда данные предоставляют достаточно доказательств, что наша гипотеза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неверна. А иногда они не противоречат гипотезе, тогда у нас нет оснований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отвергнуть наше предположение.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ru-RU" sz="240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Обратите внимание, что мы всегда будем использовать такой подход: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определять — можем или не можем отвергнуть нашу основную гипотезу.</a:t>
            </a:r>
            <a:endParaRPr lang="ru-RU" sz="24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PlaceHolder 1">
            <a:extLst>
              <a:ext uri="{FF2B5EF4-FFF2-40B4-BE49-F238E27FC236}">
                <a16:creationId xmlns:a16="http://schemas.microsoft.com/office/drawing/2014/main" id="{03B3916F-3DC6-4373-83C4-B54B469E415A}"/>
              </a:ext>
            </a:extLst>
          </p:cNvPr>
          <p:cNvSpPr txBox="1">
            <a:spLocks/>
          </p:cNvSpPr>
          <p:nvPr/>
        </p:nvSpPr>
        <p:spPr>
          <a:xfrm>
            <a:off x="3949199" y="6223680"/>
            <a:ext cx="5508566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200" b="0" strike="noStrike" spc="-1" dirty="0">
                <a:solidFill>
                  <a:srgbClr val="0070C0"/>
                </a:solidFill>
                <a:latin typeface="Times New Roman"/>
              </a:rPr>
              <a:t>АНАЛИЗ БОЛЬШИХ ДАННЫХ. ДАННЫЕ. ВИДЫ ДАННЫХ. ОДНОМЕРНЫЙ И МНОГОМЕРНЫЙ АНАЛИЗ. OLAP-КУБ</a:t>
            </a:r>
            <a:endParaRPr lang="ru-RU" sz="12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773058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352249" y="452160"/>
            <a:ext cx="10208351" cy="54326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3200" b="0" strike="noStrike" spc="-1" dirty="0">
                <a:solidFill>
                  <a:schemeClr val="accent1"/>
                </a:solidFill>
                <a:latin typeface="Times New Roman"/>
              </a:rPr>
              <a:t>Пример</a:t>
            </a:r>
            <a:endParaRPr lang="ru-RU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586ADE4-6F9A-4482-BD0C-015D45F361CB}" type="slidenum">
              <a:t>64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9A743-EAEF-4EB3-BBCB-74D2C91BED97}"/>
              </a:ext>
            </a:extLst>
          </p:cNvPr>
          <p:cNvSpPr txBox="1"/>
          <p:nvPr/>
        </p:nvSpPr>
        <p:spPr>
          <a:xfrm>
            <a:off x="352249" y="960701"/>
            <a:ext cx="113644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 интернет-магазине в среднем клиент тратил 18р на покупку.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ru-RU" sz="240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ru-RU" sz="240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Интернет-магазин решил ввести систему лояльности на 100 пользователях.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Были получены следующие результаты: средний чек увеличился до 19 при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стандартном отклонении равном 5.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ru-RU" sz="240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ru-RU" sz="240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Какой вывод можно сделать, основываясь на этих данных?</a:t>
            </a:r>
            <a:endParaRPr lang="ru-RU" sz="24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PlaceHolder 1">
            <a:extLst>
              <a:ext uri="{FF2B5EF4-FFF2-40B4-BE49-F238E27FC236}">
                <a16:creationId xmlns:a16="http://schemas.microsoft.com/office/drawing/2014/main" id="{1D4226FC-B9BE-4D5E-8157-7EC52D962912}"/>
              </a:ext>
            </a:extLst>
          </p:cNvPr>
          <p:cNvSpPr txBox="1">
            <a:spLocks/>
          </p:cNvSpPr>
          <p:nvPr/>
        </p:nvSpPr>
        <p:spPr>
          <a:xfrm>
            <a:off x="3949199" y="6223680"/>
            <a:ext cx="5508566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200" b="0" strike="noStrike" spc="-1" dirty="0">
                <a:solidFill>
                  <a:srgbClr val="0070C0"/>
                </a:solidFill>
                <a:latin typeface="Times New Roman"/>
              </a:rPr>
              <a:t>АНАЛИЗ БОЛЬШИХ ДАННЫХ. ДАННЫЕ. ВИДЫ ДАННЫХ. ОДНОМЕРНЫЙ И МНОГОМЕРНЫЙ АНАЛИЗ. OLAP-КУБ</a:t>
            </a:r>
            <a:endParaRPr lang="ru-RU" sz="12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186185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352249" y="452160"/>
            <a:ext cx="10208351" cy="54326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3200" b="0" strike="noStrike" spc="-1" dirty="0">
                <a:solidFill>
                  <a:schemeClr val="accent1"/>
                </a:solidFill>
                <a:latin typeface="Times New Roman"/>
              </a:rPr>
              <a:t>Пример</a:t>
            </a:r>
            <a:endParaRPr lang="ru-RU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586ADE4-6F9A-4482-BD0C-015D45F361CB}" type="slidenum">
              <a:t>65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9A743-EAEF-4EB3-BBCB-74D2C91BED97}"/>
              </a:ext>
            </a:extLst>
          </p:cNvPr>
          <p:cNvSpPr txBox="1"/>
          <p:nvPr/>
        </p:nvSpPr>
        <p:spPr>
          <a:xfrm>
            <a:off x="352249" y="960701"/>
            <a:ext cx="1136447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для нашего примера: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ru-RU" sz="240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Нулевая гипотеза: H0 = {Система лояльности не изменила средний чек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пользователя}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ru-RU" sz="240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Альтернативная гипотеза: H1 = {Система лояльности изменила средний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чек пользователя}</a:t>
            </a:r>
            <a:endParaRPr lang="ru-RU" sz="24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PlaceHolder 1">
            <a:extLst>
              <a:ext uri="{FF2B5EF4-FFF2-40B4-BE49-F238E27FC236}">
                <a16:creationId xmlns:a16="http://schemas.microsoft.com/office/drawing/2014/main" id="{CC808964-B24B-4443-A1DB-E401FB42D927}"/>
              </a:ext>
            </a:extLst>
          </p:cNvPr>
          <p:cNvSpPr txBox="1">
            <a:spLocks/>
          </p:cNvSpPr>
          <p:nvPr/>
        </p:nvSpPr>
        <p:spPr>
          <a:xfrm>
            <a:off x="3949199" y="6223680"/>
            <a:ext cx="5508566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200" b="0" strike="noStrike" spc="-1" dirty="0">
                <a:solidFill>
                  <a:srgbClr val="0070C0"/>
                </a:solidFill>
                <a:latin typeface="Times New Roman"/>
              </a:rPr>
              <a:t>АНАЛИЗ БОЛЬШИХ ДАННЫХ. ДАННЫЕ. ВИДЫ ДАННЫХ. ОДНОМЕРНЫЙ И МНОГОМЕРНЫЙ АНАЛИЗ. OLAP-КУБ</a:t>
            </a:r>
            <a:endParaRPr lang="ru-RU" sz="12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033939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352249" y="452160"/>
            <a:ext cx="10208351" cy="54326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3200" b="0" strike="noStrike" spc="-1" dirty="0">
                <a:solidFill>
                  <a:schemeClr val="accent1"/>
                </a:solidFill>
                <a:latin typeface="Times New Roman"/>
              </a:rPr>
              <a:t>Вероятность ошибки</a:t>
            </a:r>
            <a:endParaRPr lang="ru-RU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586ADE4-6F9A-4482-BD0C-015D45F361CB}" type="slidenum">
              <a:t>66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9A743-EAEF-4EB3-BBCB-74D2C91BED97}"/>
              </a:ext>
            </a:extLst>
          </p:cNvPr>
          <p:cNvSpPr txBox="1"/>
          <p:nvPr/>
        </p:nvSpPr>
        <p:spPr>
          <a:xfrm>
            <a:off x="352249" y="960701"/>
            <a:ext cx="1136447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Вероятность ошибки первого рода, α — вероятность зафиксировать эффект там, где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его на самом деле нет.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Вероятность ошибки второго рода, β — это вероятность не зафиксировать эффект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там, где он на самом деле есть.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Мощность, 1−β — это вероятность зафиксировать эффект там, где он на самом деле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есть. Мощность также часто называют чувствительностью теста.</a:t>
            </a:r>
            <a:endParaRPr lang="ru-RU" sz="24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2CC6138-7766-4F70-9BF3-A9F460481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926" y="3269025"/>
            <a:ext cx="7097115" cy="2772162"/>
          </a:xfrm>
          <a:prstGeom prst="rect">
            <a:avLst/>
          </a:prstGeom>
        </p:spPr>
      </p:pic>
      <p:sp>
        <p:nvSpPr>
          <p:cNvPr id="9" name="PlaceHolder 1">
            <a:extLst>
              <a:ext uri="{FF2B5EF4-FFF2-40B4-BE49-F238E27FC236}">
                <a16:creationId xmlns:a16="http://schemas.microsoft.com/office/drawing/2014/main" id="{FB19F551-15DB-4BB1-BE48-7863B99D8A82}"/>
              </a:ext>
            </a:extLst>
          </p:cNvPr>
          <p:cNvSpPr txBox="1">
            <a:spLocks/>
          </p:cNvSpPr>
          <p:nvPr/>
        </p:nvSpPr>
        <p:spPr>
          <a:xfrm>
            <a:off x="3949199" y="6223680"/>
            <a:ext cx="5508566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200" b="0" strike="noStrike" spc="-1" dirty="0">
                <a:solidFill>
                  <a:srgbClr val="0070C0"/>
                </a:solidFill>
                <a:latin typeface="Times New Roman"/>
              </a:rPr>
              <a:t>АНАЛИЗ БОЛЬШИХ ДАННЫХ. ДАННЫЕ. ВИДЫ ДАННЫХ. ОДНОМЕРНЫЙ И МНОГОМЕРНЫЙ АНАЛИЗ. OLAP-КУБ</a:t>
            </a:r>
            <a:endParaRPr lang="ru-RU" sz="12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31310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352249" y="452160"/>
            <a:ext cx="10208351" cy="54326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3200" b="0" strike="noStrike" spc="-1" dirty="0">
                <a:solidFill>
                  <a:schemeClr val="accent1"/>
                </a:solidFill>
                <a:latin typeface="Times New Roman"/>
              </a:rPr>
              <a:t>Вероятность ошибки первого рода</a:t>
            </a:r>
            <a:endParaRPr lang="ru-RU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586ADE4-6F9A-4482-BD0C-015D45F361CB}" type="slidenum">
              <a:t>67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9A743-EAEF-4EB3-BBCB-74D2C91BED97}"/>
              </a:ext>
            </a:extLst>
          </p:cNvPr>
          <p:cNvSpPr txBox="1"/>
          <p:nvPr/>
        </p:nvSpPr>
        <p:spPr>
          <a:xfrm>
            <a:off x="352249" y="960701"/>
            <a:ext cx="1136447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Вероятность ошибки первого рода, α — вероятность зафиксировать эффект там, где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его на самом деле нет.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Уровень значимости α – максимально допускаемая исследователем вероятность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ошибочно отклонить нулевую гипотезу (совершить ошибку первого рода)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ru-RU" sz="240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Для бизнесовых задач, часто выбирают уровень значимости = 0.05</a:t>
            </a:r>
            <a:endParaRPr lang="ru-RU" sz="24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2CC6138-7766-4F70-9BF3-A9F460481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926" y="3269025"/>
            <a:ext cx="7097115" cy="2772162"/>
          </a:xfrm>
          <a:prstGeom prst="rect">
            <a:avLst/>
          </a:prstGeom>
        </p:spPr>
      </p:pic>
      <p:sp>
        <p:nvSpPr>
          <p:cNvPr id="7" name="PlaceHolder 1">
            <a:extLst>
              <a:ext uri="{FF2B5EF4-FFF2-40B4-BE49-F238E27FC236}">
                <a16:creationId xmlns:a16="http://schemas.microsoft.com/office/drawing/2014/main" id="{6CF03BF1-3E29-4480-8279-23177C50AE1A}"/>
              </a:ext>
            </a:extLst>
          </p:cNvPr>
          <p:cNvSpPr txBox="1">
            <a:spLocks/>
          </p:cNvSpPr>
          <p:nvPr/>
        </p:nvSpPr>
        <p:spPr>
          <a:xfrm>
            <a:off x="3949199" y="6223680"/>
            <a:ext cx="5508566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200" b="0" strike="noStrike" spc="-1" dirty="0">
                <a:solidFill>
                  <a:srgbClr val="0070C0"/>
                </a:solidFill>
                <a:latin typeface="Times New Roman"/>
              </a:rPr>
              <a:t>АНАЛИЗ БОЛЬШИХ ДАННЫХ. ДАННЫЕ. ВИДЫ ДАННЫХ. ОДНОМЕРНЫЙ И МНОГОМЕРНЫЙ АНАЛИЗ. OLAP-КУБ</a:t>
            </a:r>
            <a:endParaRPr lang="ru-RU" sz="12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959459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352249" y="452160"/>
            <a:ext cx="10208351" cy="54326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3200" b="0" strike="noStrike" spc="-1" dirty="0">
                <a:solidFill>
                  <a:schemeClr val="accent1"/>
                </a:solidFill>
                <a:latin typeface="Times New Roman"/>
              </a:rPr>
              <a:t>Критическая область</a:t>
            </a:r>
            <a:endParaRPr lang="ru-RU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586ADE4-6F9A-4482-BD0C-015D45F361CB}" type="slidenum">
              <a:t>68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9A743-EAEF-4EB3-BBCB-74D2C91BED97}"/>
              </a:ext>
            </a:extLst>
          </p:cNvPr>
          <p:cNvSpPr txBox="1"/>
          <p:nvPr/>
        </p:nvSpPr>
        <p:spPr>
          <a:xfrm>
            <a:off x="352249" y="960701"/>
            <a:ext cx="505346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Критическая область – область значения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статистики критерия, при которых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отвергается H0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ru-RU" sz="240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Если значение статистики не попадает в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интервал между критическими значениями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— нулевая гипотеза отвергается. Если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попадает, то не отвергается.</a:t>
            </a:r>
            <a:endParaRPr lang="ru-RU" sz="24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9F74E6-ACFC-42C9-B1B1-E24CFB1BC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95423"/>
            <a:ext cx="5106113" cy="4515480"/>
          </a:xfrm>
          <a:prstGeom prst="rect">
            <a:avLst/>
          </a:prstGeom>
        </p:spPr>
      </p:pic>
      <p:sp>
        <p:nvSpPr>
          <p:cNvPr id="9" name="PlaceHolder 1">
            <a:extLst>
              <a:ext uri="{FF2B5EF4-FFF2-40B4-BE49-F238E27FC236}">
                <a16:creationId xmlns:a16="http://schemas.microsoft.com/office/drawing/2014/main" id="{B402B89F-7F8F-4662-953C-EF7195ED73E1}"/>
              </a:ext>
            </a:extLst>
          </p:cNvPr>
          <p:cNvSpPr txBox="1">
            <a:spLocks/>
          </p:cNvSpPr>
          <p:nvPr/>
        </p:nvSpPr>
        <p:spPr>
          <a:xfrm>
            <a:off x="3949199" y="6223680"/>
            <a:ext cx="5508566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200" b="0" strike="noStrike" spc="-1" dirty="0">
                <a:solidFill>
                  <a:srgbClr val="0070C0"/>
                </a:solidFill>
                <a:latin typeface="Times New Roman"/>
              </a:rPr>
              <a:t>АНАЛИЗ БОЛЬШИХ ДАННЫХ. ДАННЫЕ. ВИДЫ ДАННЫХ. ОДНОМЕРНЫЙ И МНОГОМЕРНЫЙ АНАЛИЗ. OLAP-КУБ</a:t>
            </a:r>
            <a:endParaRPr lang="ru-RU" sz="12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461307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352249" y="452160"/>
            <a:ext cx="10208351" cy="54326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200" b="0" strike="noStrike" spc="-1" dirty="0">
                <a:solidFill>
                  <a:schemeClr val="accent1"/>
                </a:solidFill>
                <a:latin typeface="Times New Roman"/>
              </a:rPr>
              <a:t>P-value</a:t>
            </a:r>
            <a:endParaRPr lang="ru-RU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586ADE4-6F9A-4482-BD0C-015D45F361CB}" type="slidenum">
              <a:t>69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9A743-EAEF-4EB3-BBCB-74D2C91BED97}"/>
              </a:ext>
            </a:extLst>
          </p:cNvPr>
          <p:cNvSpPr txBox="1"/>
          <p:nvPr/>
        </p:nvSpPr>
        <p:spPr>
          <a:xfrm>
            <a:off x="352249" y="960701"/>
            <a:ext cx="544791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P-</a:t>
            </a:r>
            <a:r>
              <a:rPr lang="ru-RU" sz="24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— вероятность получить такое или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ещё более экстремальное значение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статистического критерия при условии, что нулевая гипотеза верна.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ru-RU" sz="240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 − </a:t>
            </a:r>
            <a:r>
              <a:rPr lang="ru-RU" sz="24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&lt; α → отвергаем H0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ru-RU" sz="240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 − </a:t>
            </a:r>
            <a:r>
              <a:rPr lang="ru-RU" sz="24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&gt; α → недостаточно оснований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отвергнуть H0</a:t>
            </a:r>
            <a:endParaRPr lang="ru-RU" sz="24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15901F3-8607-4460-8B02-60AC6FDD7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522" y="1231855"/>
            <a:ext cx="5363323" cy="3982006"/>
          </a:xfrm>
          <a:prstGeom prst="rect">
            <a:avLst/>
          </a:prstGeom>
        </p:spPr>
      </p:pic>
      <p:sp>
        <p:nvSpPr>
          <p:cNvPr id="9" name="PlaceHolder 1">
            <a:extLst>
              <a:ext uri="{FF2B5EF4-FFF2-40B4-BE49-F238E27FC236}">
                <a16:creationId xmlns:a16="http://schemas.microsoft.com/office/drawing/2014/main" id="{B74B7D68-2610-4AF1-9E62-56B7E90769DD}"/>
              </a:ext>
            </a:extLst>
          </p:cNvPr>
          <p:cNvSpPr txBox="1">
            <a:spLocks/>
          </p:cNvSpPr>
          <p:nvPr/>
        </p:nvSpPr>
        <p:spPr>
          <a:xfrm>
            <a:off x="3949199" y="6223680"/>
            <a:ext cx="5508566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200" b="0" strike="noStrike" spc="-1" dirty="0">
                <a:solidFill>
                  <a:srgbClr val="0070C0"/>
                </a:solidFill>
                <a:latin typeface="Times New Roman"/>
              </a:rPr>
              <a:t>АНАЛИЗ БОЛЬШИХ ДАННЫХ. ДАННЫЕ. ВИДЫ ДАННЫХ. ОДНОМЕРНЫЙ И МНОГОМЕРНЫЙ АНАЛИЗ. OLAP-КУБ</a:t>
            </a:r>
            <a:endParaRPr lang="ru-RU" sz="12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66612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352249" y="341685"/>
            <a:ext cx="10208351" cy="54326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pc="-1" dirty="0">
                <a:solidFill>
                  <a:schemeClr val="accent1"/>
                </a:solidFill>
                <a:latin typeface="Times New Roman"/>
              </a:rPr>
              <a:t>Практические работы (четверг)</a:t>
            </a:r>
            <a:endParaRPr lang="ru-RU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586ADE4-6F9A-4482-BD0C-015D45F361CB}" type="slidenum">
              <a:t>7</a:t>
            </a:fld>
            <a:endParaRPr/>
          </a:p>
        </p:txBody>
      </p:sp>
      <p:sp>
        <p:nvSpPr>
          <p:cNvPr id="6" name="PlaceHolder 1">
            <a:extLst>
              <a:ext uri="{FF2B5EF4-FFF2-40B4-BE49-F238E27FC236}">
                <a16:creationId xmlns:a16="http://schemas.microsoft.com/office/drawing/2014/main" id="{10AB27EE-CE85-4D60-B1F2-EACA58DB7160}"/>
              </a:ext>
            </a:extLst>
          </p:cNvPr>
          <p:cNvSpPr txBox="1">
            <a:spLocks/>
          </p:cNvSpPr>
          <p:nvPr/>
        </p:nvSpPr>
        <p:spPr>
          <a:xfrm>
            <a:off x="3949199" y="6223680"/>
            <a:ext cx="4835985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АНАЛИЗ БОЛЬШИХ ДАННЫХ. ДАННЫЕ. ВИДЫ ДАННЫХ. ОДНОМЕРНЫЙ И МНОГОМЕРНЫЙ АНАЛИЗ. OLAP-КУБ</a:t>
            </a:r>
            <a:endParaRPr lang="ru-RU" dirty="0">
              <a:solidFill>
                <a:srgbClr val="000000"/>
              </a:solidFill>
            </a:endParaRPr>
          </a:p>
        </p:txBody>
      </p:sp>
      <p:graphicFrame>
        <p:nvGraphicFramePr>
          <p:cNvPr id="2" name="Таблица 2">
            <a:extLst>
              <a:ext uri="{FF2B5EF4-FFF2-40B4-BE49-F238E27FC236}">
                <a16:creationId xmlns:a16="http://schemas.microsoft.com/office/drawing/2014/main" id="{72669EC0-ADE4-4021-B242-65CA24445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533263"/>
              </p:ext>
            </p:extLst>
          </p:nvPr>
        </p:nvGraphicFramePr>
        <p:xfrm>
          <a:off x="352249" y="952084"/>
          <a:ext cx="11316120" cy="521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0705">
                  <a:extLst>
                    <a:ext uri="{9D8B030D-6E8A-4147-A177-3AD203B41FA5}">
                      <a16:colId xmlns:a16="http://schemas.microsoft.com/office/drawing/2014/main" val="154217736"/>
                    </a:ext>
                  </a:extLst>
                </a:gridCol>
                <a:gridCol w="8745415">
                  <a:extLst>
                    <a:ext uri="{9D8B030D-6E8A-4147-A177-3AD203B41FA5}">
                      <a16:colId xmlns:a16="http://schemas.microsoft.com/office/drawing/2014/main" val="1899122772"/>
                    </a:ext>
                  </a:extLst>
                </a:gridCol>
              </a:tblGrid>
              <a:tr h="364912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Тема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321698"/>
                  </a:ext>
                </a:extLst>
              </a:tr>
              <a:tr h="67203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Практическая работа 1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lvl="1" rtl="0" fontAlgn="ctr"/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Тренировка </a:t>
                      </a: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Pandas</a:t>
                      </a:r>
                    </a:p>
                    <a:p>
                      <a:pPr marL="457200" marR="0" lvl="1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Работа с </a:t>
                      </a:r>
                      <a:r>
                        <a:rPr lang="en-US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pySpark</a:t>
                      </a: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457200" marR="0" lvl="1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Подключение с применением </a:t>
                      </a:r>
                      <a:r>
                        <a:rPr lang="ru-RU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pySpark</a:t>
                      </a:r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Обращение к БД как к </a:t>
                      </a:r>
                      <a:r>
                        <a:rPr lang="ru-RU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DataFrame</a:t>
                      </a: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ru-RU" sz="1800" b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657984557"/>
                  </a:ext>
                </a:extLst>
              </a:tr>
              <a:tr h="67203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Практическая работа 2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lvl="1" rtl="0" fontAlgn="ctr"/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Разработка архитектуры веб-сервиса</a:t>
                      </a: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18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Streamlit</a:t>
                      </a: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8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fastAPI</a:t>
                      </a: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lvl="1" rtl="0" fontAlgn="ctr"/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(C</a:t>
                      </a:r>
                      <a:r>
                        <a:rPr lang="ru-RU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хема</a:t>
                      </a:r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приложения</a:t>
                      </a: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режима: классификация, кластеризация, регрессия) и 1 страница/вкладка)</a:t>
                      </a:r>
                      <a:endParaRPr lang="en-US" sz="1800" b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490930745"/>
                  </a:ext>
                </a:extLst>
              </a:tr>
              <a:tr h="67203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Практическая работа 3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Разработка веб-сервиса</a:t>
                      </a: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18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Streamlit</a:t>
                      </a: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8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fastAPI</a:t>
                      </a: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lvl="1" rtl="0" fontAlgn="ctr"/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Разделы подготовки данных, выбора и обучения алгоритма </a:t>
                      </a:r>
                    </a:p>
                    <a:p>
                      <a:pPr lvl="1" rtl="0" fontAlgn="ctr"/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Реализовать 1 страницу/вкладку с обращением к модели и пересчетом качества</a:t>
                      </a:r>
                    </a:p>
                    <a:p>
                      <a:pPr lvl="1" rtl="0" fontAlgn="ctr"/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Реализовать 1 страницу/вкладку с обучением модели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538019282"/>
                  </a:ext>
                </a:extLst>
              </a:tr>
              <a:tr h="67203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Практическая работа 4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Разработка веб-сервиса</a:t>
                      </a: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18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Streamlit</a:t>
                      </a: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8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fastAPI</a:t>
                      </a: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ru-RU" sz="18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1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Тестирование веб-приложения</a:t>
                      </a:r>
                    </a:p>
                    <a:p>
                      <a:pPr marL="457200" marR="0" lvl="1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Добавить возможности </a:t>
                      </a: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ru-RU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utoML</a:t>
                      </a:r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на отдельную вкладку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697148945"/>
                  </a:ext>
                </a:extLst>
              </a:tr>
              <a:tr h="67203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Практическая работа 5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5.1 Разработка веб-сервиса</a:t>
                      </a: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Streamlit</a:t>
                      </a: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fastAPI</a:t>
                      </a: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Работа с Web</a:t>
                      </a: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ru-RU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scraping</a:t>
                      </a:r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для сбора данных (добавить 1 страницу/вкладку) </a:t>
                      </a:r>
                    </a:p>
                    <a:p>
                      <a:pPr marL="457200" marR="0" lvl="1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5.2 Разработка веб-сервиса</a:t>
                      </a: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Streamlit</a:t>
                      </a: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fastAPI</a:t>
                      </a: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Использование готовой модели с </a:t>
                      </a: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Hugging Face</a:t>
                      </a:r>
                      <a:endParaRPr lang="ru-RU" sz="1800" b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534452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55395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352249" y="452160"/>
            <a:ext cx="10208351" cy="54326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3200" spc="-1" dirty="0">
                <a:solidFill>
                  <a:schemeClr val="accent1"/>
                </a:solidFill>
                <a:latin typeface="Times New Roman"/>
              </a:rPr>
              <a:t>Типы шкал признаков</a:t>
            </a:r>
            <a:endParaRPr lang="ru-RU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586ADE4-6F9A-4482-BD0C-015D45F361CB}" type="slidenum">
              <a:t>70</a:t>
            </a:fld>
            <a:endParaRPr/>
          </a:p>
        </p:txBody>
      </p:sp>
      <p:sp>
        <p:nvSpPr>
          <p:cNvPr id="7" name="PlaceHolder 1">
            <a:extLst>
              <a:ext uri="{FF2B5EF4-FFF2-40B4-BE49-F238E27FC236}">
                <a16:creationId xmlns:a16="http://schemas.microsoft.com/office/drawing/2014/main" id="{8EE0C6FC-24DA-49A0-9AE6-0D70ACE116FB}"/>
              </a:ext>
            </a:extLst>
          </p:cNvPr>
          <p:cNvSpPr txBox="1">
            <a:spLocks/>
          </p:cNvSpPr>
          <p:nvPr/>
        </p:nvSpPr>
        <p:spPr>
          <a:xfrm>
            <a:off x="2532643" y="6222960"/>
            <a:ext cx="7126713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АНАЛИЗ БОЛЬШИХ ДАННЫХ. ДАННЫЕ. ВИДЫ ДАННЫХ. ОДНОМЕРНЫЙ И МНОГОМЕРНЫЙ АНАЛИЗ. OLAP-КУБ</a:t>
            </a:r>
            <a:endParaRPr lang="ru-RU" dirty="0">
              <a:solidFill>
                <a:srgbClr val="00000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2CE4CDE-36E5-4D0F-83E1-451DE9803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318" y="452160"/>
            <a:ext cx="7484876" cy="5657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41A179-4E1B-4388-8ADC-D4D578C5225B}"/>
              </a:ext>
            </a:extLst>
          </p:cNvPr>
          <p:cNvSpPr txBox="1"/>
          <p:nvPr/>
        </p:nvSpPr>
        <p:spPr>
          <a:xfrm>
            <a:off x="242487" y="2685861"/>
            <a:ext cx="45803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3"/>
              </a:rPr>
              <a:t>https://colab.research.google.com/drive/1c1KOfVyP7DwyxPgYXbbNoJ7frGRtYH8P?usp=sharing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39813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352249" y="452160"/>
            <a:ext cx="10208351" cy="54326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3200" spc="-1" dirty="0">
                <a:solidFill>
                  <a:schemeClr val="accent1"/>
                </a:solidFill>
                <a:latin typeface="Times New Roman"/>
              </a:rPr>
              <a:t>Посмотреть дополнительно</a:t>
            </a:r>
            <a:endParaRPr lang="ru-RU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586ADE4-6F9A-4482-BD0C-015D45F361CB}" type="slidenum">
              <a:t>71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9A743-EAEF-4EB3-BBCB-74D2C91BED97}"/>
              </a:ext>
            </a:extLst>
          </p:cNvPr>
          <p:cNvSpPr txBox="1"/>
          <p:nvPr/>
        </p:nvSpPr>
        <p:spPr>
          <a:xfrm>
            <a:off x="352248" y="960701"/>
            <a:ext cx="114094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ru-RU" sz="24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БАЗОВЫЕ МЕТОДЫ АНАЛИЗА ДАННЫХ. Глава 1-3.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400" b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Барсегян</a:t>
            </a:r>
            <a:r>
              <a:rPr lang="ru-RU" sz="24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А. А. Анализ данных и процессов  Определение </a:t>
            </a:r>
            <a:r>
              <a:rPr lang="en-US" sz="24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OLAP-</a:t>
            </a:r>
            <a:r>
              <a:rPr lang="ru-RU" sz="24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систем и глава 3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Документация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Loginom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Гипотеза (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Hypothesis)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URL: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https://wiki.loginom.ru/articles/hypotesis-testing.html?ysclid=m1k972mfrg112824903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Документация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Loginom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Линейная регрессия.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URL:</a:t>
            </a:r>
            <a:r>
              <a:rPr lang="ru-RU" sz="24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https://help.loginom.ru/userguide/processors/datamining/linear-regression/index.html</a:t>
            </a:r>
            <a:r>
              <a:rPr lang="ru-RU" sz="24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Линейная регрессия в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python. URL: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https://colab.research.google.com/drive/16KiFod0ZehOHRYoKOQb3tvSjzohjnEqX?usp=sharing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ru-RU" sz="24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Статистика и гипотезы в </a:t>
            </a:r>
            <a:r>
              <a:rPr lang="en-US" sz="24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URL </a:t>
            </a:r>
            <a:r>
              <a:rPr lang="en-US" sz="24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https://colab.research.google.com/drive/1rWIY-H4AxxGbsChX0KAIlVFQJioYZwty?usp=sharing</a:t>
            </a:r>
            <a:r>
              <a:rPr lang="en-US" sz="24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400" b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B74B7D68-2610-4AF1-9E62-56B7E90769DD}"/>
              </a:ext>
            </a:extLst>
          </p:cNvPr>
          <p:cNvSpPr txBox="1">
            <a:spLocks/>
          </p:cNvSpPr>
          <p:nvPr/>
        </p:nvSpPr>
        <p:spPr>
          <a:xfrm>
            <a:off x="3949199" y="6223680"/>
            <a:ext cx="5508566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АНАЛИЗ БОЛЬШИХ ДАННЫХ. ДАННЫЕ. ВИДЫ ДАННЫХ. ОДНОМЕРНЫЙ И МНОГОМЕРНЫЙ АНАЛИЗ. OLAP-КУБ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8339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352249" y="452160"/>
            <a:ext cx="10208351" cy="54326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3200" spc="-1" dirty="0">
                <a:solidFill>
                  <a:schemeClr val="accent1"/>
                </a:solidFill>
                <a:latin typeface="Times New Roman"/>
              </a:rPr>
              <a:t>Посмотреть дополнительно</a:t>
            </a:r>
            <a:endParaRPr lang="ru-RU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586ADE4-6F9A-4482-BD0C-015D45F361CB}" type="slidenum">
              <a:t>72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9A743-EAEF-4EB3-BBCB-74D2C91BED97}"/>
              </a:ext>
            </a:extLst>
          </p:cNvPr>
          <p:cNvSpPr txBox="1"/>
          <p:nvPr/>
        </p:nvSpPr>
        <p:spPr>
          <a:xfrm>
            <a:off x="352248" y="960701"/>
            <a:ext cx="11409445" cy="4926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ru-RU" sz="2400" dirty="0"/>
              <a:t>Практика онлайн</a:t>
            </a:r>
            <a:r>
              <a:rPr lang="en-US" sz="2400" dirty="0"/>
              <a:t>.</a:t>
            </a:r>
            <a:r>
              <a:rPr lang="ru-RU" sz="2400" dirty="0"/>
              <a:t> </a:t>
            </a:r>
            <a:r>
              <a:rPr lang="en-US" sz="2400" dirty="0"/>
              <a:t>URL:</a:t>
            </a:r>
            <a:r>
              <a:rPr lang="ru-RU" sz="2400" dirty="0"/>
              <a:t> </a:t>
            </a:r>
            <a:r>
              <a:rPr lang="ru-RU" sz="2400" dirty="0">
                <a:hlinkClick r:id="rId2"/>
              </a:rPr>
              <a:t>https://sqliteonline.com/</a:t>
            </a:r>
            <a:r>
              <a:rPr lang="ru-RU" sz="2400" dirty="0"/>
              <a:t> 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ru-RU" sz="2400" dirty="0"/>
              <a:t>Инструменты аналитики </a:t>
            </a:r>
            <a:r>
              <a:rPr lang="ru-RU" sz="2400" dirty="0" err="1"/>
              <a:t>SQLZoo</a:t>
            </a:r>
            <a:r>
              <a:rPr lang="en-US" sz="2400" dirty="0"/>
              <a:t>.</a:t>
            </a:r>
            <a:r>
              <a:rPr lang="ru-RU" sz="2400" dirty="0"/>
              <a:t> </a:t>
            </a:r>
            <a:r>
              <a:rPr lang="en-US" sz="2400" dirty="0"/>
              <a:t>URL:</a:t>
            </a:r>
            <a:r>
              <a:rPr lang="ru-RU" sz="2400" dirty="0"/>
              <a:t> </a:t>
            </a:r>
            <a:r>
              <a:rPr lang="ru-RU" sz="2400" dirty="0">
                <a:hlinkClick r:id="rId3"/>
              </a:rPr>
              <a:t>https://sqlzoo.net/wiki/SQL_Tutorial</a:t>
            </a:r>
            <a:r>
              <a:rPr lang="ru-RU" sz="2400" dirty="0"/>
              <a:t> </a:t>
            </a:r>
            <a:endParaRPr lang="en-US" sz="2400" dirty="0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ru-RU" sz="2400" dirty="0"/>
              <a:t>Упражнения по SQL</a:t>
            </a:r>
            <a:r>
              <a:rPr lang="en-US" sz="2400" dirty="0"/>
              <a:t>.</a:t>
            </a:r>
            <a:r>
              <a:rPr lang="ru-RU" sz="2400" dirty="0"/>
              <a:t> </a:t>
            </a:r>
            <a:r>
              <a:rPr lang="en-US" sz="2400" dirty="0"/>
              <a:t>URL:</a:t>
            </a:r>
            <a:r>
              <a:rPr lang="ru-RU" sz="2400" dirty="0"/>
              <a:t> </a:t>
            </a:r>
            <a:r>
              <a:rPr lang="ru-RU" sz="2400" dirty="0">
                <a:hlinkClick r:id="rId4"/>
              </a:rPr>
              <a:t>https://www.sql-ex.ru/</a:t>
            </a:r>
            <a:r>
              <a:rPr lang="ru-RU" sz="2400" dirty="0"/>
              <a:t>  </a:t>
            </a:r>
            <a:endParaRPr lang="en-US" sz="2400" dirty="0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ru-RU" sz="2400" dirty="0"/>
              <a:t>Памятка/шпаргалка по SQL</a:t>
            </a:r>
            <a:r>
              <a:rPr lang="en-US" sz="2400" dirty="0"/>
              <a:t>.</a:t>
            </a:r>
            <a:r>
              <a:rPr lang="ru-RU" sz="2400" dirty="0"/>
              <a:t> </a:t>
            </a:r>
            <a:r>
              <a:rPr lang="en-US" sz="2400" dirty="0"/>
              <a:t>URL:</a:t>
            </a:r>
            <a:r>
              <a:rPr lang="ru-RU" sz="2400" dirty="0"/>
              <a:t> </a:t>
            </a:r>
            <a:r>
              <a:rPr lang="ru-RU" sz="2400" dirty="0">
                <a:hlinkClick r:id="rId5"/>
              </a:rPr>
              <a:t>https://habr.com/ru/articles/564390/</a:t>
            </a:r>
            <a:r>
              <a:rPr lang="ru-RU" sz="2400" dirty="0"/>
              <a:t> 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ru-RU" sz="2400" dirty="0"/>
              <a:t>Дополнительный материал по </a:t>
            </a:r>
            <a:r>
              <a:rPr lang="ru-RU" sz="2400" dirty="0" err="1"/>
              <a:t>Postgres</a:t>
            </a:r>
            <a:r>
              <a:rPr lang="en-US" sz="2400" dirty="0"/>
              <a:t>.</a:t>
            </a:r>
            <a:r>
              <a:rPr lang="ru-RU" sz="2400" dirty="0"/>
              <a:t> </a:t>
            </a:r>
            <a:r>
              <a:rPr lang="en-US" sz="2400" dirty="0"/>
              <a:t>URL:</a:t>
            </a:r>
            <a:r>
              <a:rPr lang="ru-RU" sz="2400" dirty="0"/>
              <a:t> </a:t>
            </a:r>
            <a:r>
              <a:rPr lang="ru-RU" sz="2400" dirty="0">
                <a:hlinkClick r:id="rId6"/>
              </a:rPr>
              <a:t>https://postgrespro.ru/education</a:t>
            </a:r>
            <a:r>
              <a:rPr lang="ru-RU" sz="2400" dirty="0"/>
              <a:t> 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ru-RU" sz="2400" dirty="0"/>
              <a:t>Установка </a:t>
            </a:r>
            <a:r>
              <a:rPr lang="ru-RU" sz="2400" dirty="0" err="1"/>
              <a:t>postgres</a:t>
            </a:r>
            <a:r>
              <a:rPr lang="en-US" sz="2400" dirty="0"/>
              <a:t>.</a:t>
            </a:r>
            <a:r>
              <a:rPr lang="ru-RU" sz="2400" dirty="0"/>
              <a:t> </a:t>
            </a:r>
            <a:r>
              <a:rPr lang="en-US" sz="2400" dirty="0"/>
              <a:t>URL:</a:t>
            </a:r>
            <a:r>
              <a:rPr lang="ru-RU" sz="2400" dirty="0"/>
              <a:t> </a:t>
            </a:r>
            <a:r>
              <a:rPr lang="ru-RU" sz="2400" dirty="0">
                <a:hlinkClick r:id="rId7"/>
              </a:rPr>
              <a:t>https://www.enterprisedb.com/downloads/postgres-postgresql-downloads</a:t>
            </a:r>
            <a:r>
              <a:rPr lang="ru-RU" sz="2400" dirty="0"/>
              <a:t> 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ru-RU" sz="2400" dirty="0" err="1"/>
              <a:t>Postgres</a:t>
            </a:r>
            <a:r>
              <a:rPr lang="ru-RU" sz="2400" dirty="0"/>
              <a:t> для </a:t>
            </a:r>
            <a:r>
              <a:rPr lang="ru-RU" sz="2400" dirty="0" err="1"/>
              <a:t>python</a:t>
            </a:r>
            <a:r>
              <a:rPr lang="en-US" sz="2400" dirty="0"/>
              <a:t>.</a:t>
            </a:r>
            <a:r>
              <a:rPr lang="ru-RU" sz="2400" dirty="0"/>
              <a:t> </a:t>
            </a:r>
            <a:r>
              <a:rPr lang="en-US" sz="2400" dirty="0"/>
              <a:t>URL:</a:t>
            </a:r>
            <a:r>
              <a:rPr lang="ru-RU" sz="2400" dirty="0"/>
              <a:t> </a:t>
            </a:r>
            <a:r>
              <a:rPr lang="ru-RU" sz="2400" dirty="0">
                <a:hlinkClick r:id="rId8"/>
              </a:rPr>
              <a:t>https://www.psycopg.org/docs/</a:t>
            </a:r>
            <a:endParaRPr lang="en-US" sz="2400" dirty="0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ru-RU" sz="2400" dirty="0"/>
              <a:t>Виды баз данных. Большой обзор типов СУБД</a:t>
            </a:r>
            <a:r>
              <a:rPr lang="en-US" sz="2400" dirty="0"/>
              <a:t>.</a:t>
            </a:r>
            <a:r>
              <a:rPr lang="ru-RU" sz="2400" dirty="0"/>
              <a:t> </a:t>
            </a:r>
            <a:r>
              <a:rPr lang="en-US" sz="2400" dirty="0"/>
              <a:t>URL: </a:t>
            </a:r>
            <a:r>
              <a:rPr lang="en-US" sz="2400" dirty="0">
                <a:hlinkClick r:id="rId9"/>
              </a:rPr>
              <a:t>https://habr.com/ru/companies/amvera/articles/754702/</a:t>
            </a:r>
            <a:r>
              <a:rPr lang="en-US" sz="2400" dirty="0"/>
              <a:t> 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ru-RU" sz="2400" dirty="0"/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B74B7D68-2610-4AF1-9E62-56B7E90769DD}"/>
              </a:ext>
            </a:extLst>
          </p:cNvPr>
          <p:cNvSpPr txBox="1">
            <a:spLocks/>
          </p:cNvSpPr>
          <p:nvPr/>
        </p:nvSpPr>
        <p:spPr>
          <a:xfrm>
            <a:off x="3949199" y="6223680"/>
            <a:ext cx="5508566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АНАЛИЗ БОЛЬШИХ ДАННЫХ. ДАННЫЕ. ВИДЫ ДАННЫХ. ОДНОМЕРНЫЙ И МНОГОМЕРНЫЙ АНАЛИЗ. OLAP-КУБ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9504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352249" y="452160"/>
            <a:ext cx="10208351" cy="54326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3200" spc="-1" dirty="0">
                <a:solidFill>
                  <a:schemeClr val="accent1"/>
                </a:solidFill>
                <a:latin typeface="Times New Roman"/>
              </a:rPr>
              <a:t>Посмотреть дополнительно</a:t>
            </a:r>
            <a:endParaRPr lang="ru-RU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586ADE4-6F9A-4482-BD0C-015D45F361CB}" type="slidenum">
              <a:t>73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9A743-EAEF-4EB3-BBCB-74D2C91BED97}"/>
              </a:ext>
            </a:extLst>
          </p:cNvPr>
          <p:cNvSpPr txBox="1"/>
          <p:nvPr/>
        </p:nvSpPr>
        <p:spPr>
          <a:xfrm>
            <a:off x="352248" y="960701"/>
            <a:ext cx="11409445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1600" dirty="0" err="1"/>
              <a:t>PySpark</a:t>
            </a:r>
            <a:r>
              <a:rPr lang="en-US" sz="1600" dirty="0"/>
              <a:t> Tutorial</a:t>
            </a:r>
            <a:r>
              <a:rPr lang="ru-RU" sz="1600" dirty="0"/>
              <a:t>. </a:t>
            </a:r>
            <a:r>
              <a:rPr lang="en-US" sz="1600" dirty="0"/>
              <a:t>URL: </a:t>
            </a:r>
            <a:r>
              <a:rPr lang="en-US" sz="1600" dirty="0">
                <a:hlinkClick r:id="rId2"/>
              </a:rPr>
              <a:t>https://www.tutorialspoint.com/pyspark/index.htm</a:t>
            </a:r>
            <a:r>
              <a:rPr lang="en-US" sz="1600" dirty="0"/>
              <a:t> </a:t>
            </a:r>
          </a:p>
          <a:p>
            <a:pPr marL="342900" indent="-342900" algn="l">
              <a:buFont typeface="+mj-lt"/>
              <a:buAutoNum type="arabicPeriod"/>
            </a:pPr>
            <a:r>
              <a:rPr lang="ru-RU" sz="1600" dirty="0"/>
              <a:t>Кластеризация текста в </a:t>
            </a:r>
            <a:r>
              <a:rPr lang="en-US" sz="1600" dirty="0" err="1"/>
              <a:t>PySpark</a:t>
            </a:r>
            <a:r>
              <a:rPr lang="en-US" sz="1600" dirty="0"/>
              <a:t>. URL: </a:t>
            </a:r>
            <a:r>
              <a:rPr lang="en-US" sz="1600" dirty="0">
                <a:hlinkClick r:id="rId3"/>
              </a:rPr>
              <a:t>https://habr.com/ru/articles/738906/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ru-RU" sz="1600" dirty="0" err="1"/>
              <a:t>Pyspark</a:t>
            </a:r>
            <a:r>
              <a:rPr lang="ru-RU" sz="1600" dirty="0"/>
              <a:t>. Анализ больших данных, когда </a:t>
            </a:r>
            <a:r>
              <a:rPr lang="ru-RU" sz="1600" dirty="0" err="1"/>
              <a:t>Pandas</a:t>
            </a:r>
            <a:r>
              <a:rPr lang="ru-RU" sz="1600" dirty="0"/>
              <a:t> не достаточно</a:t>
            </a:r>
            <a:r>
              <a:rPr lang="en-US" sz="1600" dirty="0"/>
              <a:t>. URL: </a:t>
            </a:r>
            <a:r>
              <a:rPr lang="en-US" sz="1600" dirty="0">
                <a:hlinkClick r:id="rId4"/>
              </a:rPr>
              <a:t>https://habr.com/ru/articles/708468/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advanced-</a:t>
            </a:r>
            <a:r>
              <a:rPr lang="en-US" sz="1600" dirty="0" err="1"/>
              <a:t>pyspark</a:t>
            </a:r>
            <a:r>
              <a:rPr lang="en-US" sz="1600" dirty="0"/>
              <a:t>-for-exploratory-data-analysis. URL: </a:t>
            </a:r>
            <a:r>
              <a:rPr lang="en-US" sz="1600" dirty="0">
                <a:hlinkClick r:id="rId5"/>
              </a:rPr>
              <a:t>https://github.com/saleart-lesha/SOBD2023_Lab1/tree/main</a:t>
            </a:r>
            <a:r>
              <a:rPr lang="en-US" sz="16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pySpark</a:t>
            </a:r>
            <a:r>
              <a:rPr lang="en-US" sz="1600" dirty="0"/>
              <a:t>: Spark </a:t>
            </a:r>
            <a:r>
              <a:rPr lang="ru-RU" sz="1600" dirty="0"/>
              <a:t>на </a:t>
            </a:r>
            <a:r>
              <a:rPr lang="en-US" sz="1600" dirty="0"/>
              <a:t>Python. URL: </a:t>
            </a:r>
            <a:r>
              <a:rPr lang="en-US" sz="1600" dirty="0">
                <a:hlinkClick r:id="rId6"/>
              </a:rPr>
              <a:t>https://stepik.org/course/210272/promo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Заметки дата-инженера: интеграция </a:t>
            </a:r>
            <a:r>
              <a:rPr lang="ru-RU" sz="1600" dirty="0" err="1"/>
              <a:t>Kafka</a:t>
            </a:r>
            <a:r>
              <a:rPr lang="ru-RU" sz="1600" dirty="0"/>
              <a:t> и </a:t>
            </a:r>
            <a:r>
              <a:rPr lang="ru-RU" sz="1600" dirty="0" err="1"/>
              <a:t>PySpark</a:t>
            </a:r>
            <a:r>
              <a:rPr lang="en-US" sz="1600" dirty="0"/>
              <a:t>. URL: </a:t>
            </a:r>
            <a:r>
              <a:rPr lang="en-US" sz="1600" dirty="0">
                <a:hlinkClick r:id="rId7"/>
              </a:rPr>
              <a:t>https://habr.com/ru/companies/neoflex/articles/686242/</a:t>
            </a:r>
            <a:r>
              <a:rPr lang="en-US" sz="16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3 способа прочитать данные из </a:t>
            </a:r>
            <a:r>
              <a:rPr lang="ru-RU" sz="1600" dirty="0" err="1"/>
              <a:t>Kafka</a:t>
            </a:r>
            <a:r>
              <a:rPr lang="ru-RU" sz="1600" dirty="0"/>
              <a:t> с помощью Spark</a:t>
            </a:r>
            <a:r>
              <a:rPr lang="en-US" sz="1600" dirty="0"/>
              <a:t>. URL: </a:t>
            </a:r>
            <a:r>
              <a:rPr lang="en-US" sz="1600" dirty="0">
                <a:hlinkClick r:id="rId8"/>
              </a:rPr>
              <a:t>https://bigdataschool.ru/blog/3-ways-for-pyspark-app-to-read-data-from-kafka.html</a:t>
            </a:r>
            <a:r>
              <a:rPr lang="en-US" sz="16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PySpark</a:t>
            </a:r>
            <a:r>
              <a:rPr lang="en-US" sz="1600" dirty="0"/>
              <a:t> Streaming with Kafka: A Comprehensive Guide. URL: </a:t>
            </a:r>
            <a:r>
              <a:rPr lang="en-US" sz="1600" dirty="0">
                <a:hlinkClick r:id="rId9"/>
              </a:rPr>
              <a:t>https://www.getorchestra.io/guides/apache-spark-python-api-pyspark-streaming-kafka-module</a:t>
            </a:r>
            <a:r>
              <a:rPr lang="en-US" sz="16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Building a Real-Time Data Pipeline with Kafka and </a:t>
            </a:r>
            <a:r>
              <a:rPr lang="en-US" sz="1600" dirty="0" err="1"/>
              <a:t>PySpark</a:t>
            </a:r>
            <a:r>
              <a:rPr lang="en-US" sz="1600" dirty="0"/>
              <a:t>. URL: </a:t>
            </a:r>
            <a:r>
              <a:rPr lang="en-US" sz="1600" dirty="0">
                <a:hlinkClick r:id="rId10"/>
              </a:rPr>
              <a:t>https://github.com/TanishkaMarrott/Building-a-Real-time-Data-Pipeline-with-Kafka-and-PySpark</a:t>
            </a:r>
            <a:r>
              <a:rPr lang="en-US" sz="16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SQL </a:t>
            </a:r>
            <a:r>
              <a:rPr lang="ru-RU" sz="1600" dirty="0"/>
              <a:t>в </a:t>
            </a:r>
            <a:r>
              <a:rPr lang="en-US" sz="1600" dirty="0" err="1"/>
              <a:t>SQLAlchemy</a:t>
            </a:r>
            <a:r>
              <a:rPr lang="en-US" sz="1600" dirty="0"/>
              <a:t>. URL: </a:t>
            </a:r>
            <a:r>
              <a:rPr lang="en-US" sz="1600" dirty="0">
                <a:hlinkClick r:id="rId11"/>
              </a:rPr>
              <a:t>https://habr.com/ru/companies/domclick/articles/581304/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ru-RU" sz="1600" dirty="0" err="1"/>
              <a:t>SQLAlchemy</a:t>
            </a:r>
            <a:r>
              <a:rPr lang="ru-RU" sz="1600" dirty="0"/>
              <a:t>: что это такое и зачем нужно</a:t>
            </a:r>
            <a:r>
              <a:rPr lang="en-US" sz="1600" dirty="0"/>
              <a:t>. URL: </a:t>
            </a:r>
            <a:r>
              <a:rPr lang="en-US" sz="1600" dirty="0">
                <a:hlinkClick r:id="rId12"/>
              </a:rPr>
              <a:t>https://skillbox.ru/media/code/sqlalchemy-chto-eto-takoe-i-zachem-nuzhno/</a:t>
            </a:r>
            <a:r>
              <a:rPr lang="en-US" sz="16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Руководство по </a:t>
            </a:r>
            <a:r>
              <a:rPr lang="ru-RU" sz="1600" dirty="0" err="1"/>
              <a:t>SQLAlchemy</a:t>
            </a:r>
            <a:r>
              <a:rPr lang="ru-RU" sz="1600" dirty="0"/>
              <a:t> в Python</a:t>
            </a:r>
            <a:r>
              <a:rPr lang="en-US" sz="1600" dirty="0"/>
              <a:t>. URL: </a:t>
            </a:r>
            <a:r>
              <a:rPr lang="en-US" sz="1600" dirty="0">
                <a:hlinkClick r:id="rId13"/>
              </a:rPr>
              <a:t>https://blog.skillfactory.ru/rukovodstvo-po-sqlalchemy-v-python/</a:t>
            </a:r>
            <a:r>
              <a:rPr lang="en-US" sz="16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Skillbox_Postgresql_Psycopg2_notebook. URL: </a:t>
            </a:r>
            <a:r>
              <a:rPr lang="en-US" sz="1600" dirty="0">
                <a:hlinkClick r:id="rId14"/>
              </a:rPr>
              <a:t>https://github.com/ElenaPokhvashcheva/Skillbox_Postgresql_Psycopg2/blob/main/Skillbox_Postgresql_Psycopg2_notebook.ipynb</a:t>
            </a:r>
            <a:r>
              <a:rPr lang="en-US" sz="1600" dirty="0"/>
              <a:t> </a:t>
            </a:r>
            <a:endParaRPr lang="ru-RU" sz="1600" dirty="0"/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B74B7D68-2610-4AF1-9E62-56B7E90769DD}"/>
              </a:ext>
            </a:extLst>
          </p:cNvPr>
          <p:cNvSpPr txBox="1">
            <a:spLocks/>
          </p:cNvSpPr>
          <p:nvPr/>
        </p:nvSpPr>
        <p:spPr>
          <a:xfrm>
            <a:off x="3949199" y="6223680"/>
            <a:ext cx="5508566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АНАЛИЗ БОЛЬШИХ ДАННЫХ. ДАННЫЕ. ВИДЫ ДАННЫХ. ОДНОМЕРНЫЙ И МНОГОМЕРНЫЙ АНАЛИЗ. OLAP-КУБ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9451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2"/>
          <p:cNvSpPr>
            <a:spLocks noGrp="1"/>
          </p:cNvSpPr>
          <p:nvPr>
            <p:ph type="sldNum" idx="29"/>
          </p:nvPr>
        </p:nvSpPr>
        <p:spPr>
          <a:xfrm>
            <a:off x="9329400" y="6223680"/>
            <a:ext cx="170532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112B6B9E-A011-42D9-8641-0B9CCD216F21}" type="slidenum">
              <a:rPr lang="en-US" sz="1200" b="0" strike="noStrike" spc="-1">
                <a:solidFill>
                  <a:srgbClr val="FFFFFF"/>
                </a:solidFill>
                <a:latin typeface="Times New Roman"/>
              </a:rPr>
              <a:t>74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4" name="Google Shape;503;p34"/>
          <p:cNvSpPr/>
          <p:nvPr/>
        </p:nvSpPr>
        <p:spPr>
          <a:xfrm>
            <a:off x="2089080" y="623520"/>
            <a:ext cx="8436960" cy="1159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ru-RU" sz="4400" b="0" strike="noStrike" spc="-1">
                <a:solidFill>
                  <a:srgbClr val="FFFFFF"/>
                </a:solidFill>
                <a:latin typeface="Times New Roman"/>
                <a:ea typeface="DejaVu Sans"/>
              </a:rPr>
              <a:t>СПАСИБО ЗА ВНИМАНИЕ!</a:t>
            </a: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Прямоугольник 5"/>
          <p:cNvSpPr/>
          <p:nvPr/>
        </p:nvSpPr>
        <p:spPr>
          <a:xfrm>
            <a:off x="896040" y="5219280"/>
            <a:ext cx="9285840" cy="82954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2400" b="0" strike="noStrike" spc="-1" dirty="0">
                <a:solidFill>
                  <a:srgbClr val="FFFFFF"/>
                </a:solidFill>
                <a:latin typeface="Times New Roman"/>
                <a:ea typeface="DejaVu Sans"/>
              </a:rPr>
              <a:t>Подготовила: Корнеева Елена Игоревна</a:t>
            </a:r>
            <a:endParaRPr lang="ru-RU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400" b="0" strike="noStrike" spc="-1" dirty="0">
                <a:solidFill>
                  <a:srgbClr val="FFFFFF"/>
                </a:solidFill>
                <a:latin typeface="Times New Roman"/>
                <a:ea typeface="DejaVu Sans"/>
              </a:rPr>
              <a:t>Дисциплина: Анализ больших данных</a:t>
            </a:r>
            <a:endParaRPr lang="ru-RU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96" name="Группа 14"/>
          <p:cNvGrpSpPr/>
          <p:nvPr/>
        </p:nvGrpSpPr>
        <p:grpSpPr>
          <a:xfrm>
            <a:off x="3529080" y="1918080"/>
            <a:ext cx="5556960" cy="1870920"/>
            <a:chOff x="3529080" y="1918080"/>
            <a:chExt cx="5556960" cy="1870920"/>
          </a:xfrm>
        </p:grpSpPr>
        <p:sp>
          <p:nvSpPr>
            <p:cNvPr id="397" name="Овальная выноска 9"/>
            <p:cNvSpPr/>
            <p:nvPr/>
          </p:nvSpPr>
          <p:spPr>
            <a:xfrm>
              <a:off x="3529080" y="1918080"/>
              <a:ext cx="2342520" cy="1870920"/>
            </a:xfrm>
            <a:prstGeom prst="wedgeEllipseCallout">
              <a:avLst>
                <a:gd name="adj1" fmla="val -20833"/>
                <a:gd name="adj2" fmla="val 62500"/>
              </a:avLst>
            </a:prstGeom>
            <a:solidFill>
              <a:srgbClr val="00B0F0"/>
            </a:solidFill>
            <a:ln w="0">
              <a:solidFill>
                <a:srgbClr val="A6A6A6"/>
              </a:solidFill>
            </a:ln>
            <a:effectLst>
              <a:outerShdw blurRad="38160" dist="25560" dir="5400000" rotWithShape="0">
                <a:srgbClr val="000000">
                  <a:alpha val="45000"/>
                </a:srgb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7200" b="0" strike="noStrike" spc="-1">
                  <a:solidFill>
                    <a:schemeClr val="lt1"/>
                  </a:solidFill>
                  <a:latin typeface="Times New Roman"/>
                  <a:ea typeface="DejaVu Sans"/>
                </a:rPr>
                <a:t>Q</a:t>
              </a:r>
              <a:endParaRPr lang="ru-RU" sz="72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98" name="Овальная выноска 12"/>
            <p:cNvSpPr/>
            <p:nvPr/>
          </p:nvSpPr>
          <p:spPr>
            <a:xfrm flipH="1">
              <a:off x="6743160" y="1918080"/>
              <a:ext cx="2342520" cy="1870920"/>
            </a:xfrm>
            <a:prstGeom prst="wedgeEllipseCallout">
              <a:avLst>
                <a:gd name="adj1" fmla="val -20833"/>
                <a:gd name="adj2" fmla="val 62500"/>
              </a:avLst>
            </a:prstGeom>
            <a:solidFill>
              <a:srgbClr val="00B050"/>
            </a:solidFill>
            <a:ln w="0">
              <a:solidFill>
                <a:srgbClr val="A6A6A6"/>
              </a:solidFill>
            </a:ln>
            <a:effectLst>
              <a:outerShdw blurRad="38160" dist="25560" dir="5400000" rotWithShape="0">
                <a:srgbClr val="000000">
                  <a:alpha val="45000"/>
                </a:srgb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7200" b="0" strike="noStrike" spc="-1">
                  <a:solidFill>
                    <a:schemeClr val="lt1"/>
                  </a:solidFill>
                  <a:latin typeface="Times New Roman"/>
                  <a:ea typeface="DejaVu Sans"/>
                </a:rPr>
                <a:t>A</a:t>
              </a:r>
              <a:endParaRPr lang="ru-RU" sz="72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99" name="TextBox 13"/>
            <p:cNvSpPr/>
            <p:nvPr/>
          </p:nvSpPr>
          <p:spPr>
            <a:xfrm>
              <a:off x="5959440" y="2392200"/>
              <a:ext cx="617760" cy="91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5400" b="0" strike="noStrike" spc="-1">
                  <a:solidFill>
                    <a:srgbClr val="FFFFFF"/>
                  </a:solidFill>
                  <a:latin typeface="Times New Roman"/>
                  <a:ea typeface="DejaVu Sans"/>
                </a:rPr>
                <a:t>&amp;</a:t>
              </a:r>
              <a:endParaRPr lang="ru-RU" sz="54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2" name="PlaceHolder 1">
            <a:extLst>
              <a:ext uri="{FF2B5EF4-FFF2-40B4-BE49-F238E27FC236}">
                <a16:creationId xmlns:a16="http://schemas.microsoft.com/office/drawing/2014/main" id="{9D7741E2-E33D-4724-987A-36B958F7E8CD}"/>
              </a:ext>
            </a:extLst>
          </p:cNvPr>
          <p:cNvSpPr txBox="1">
            <a:spLocks/>
          </p:cNvSpPr>
          <p:nvPr/>
        </p:nvSpPr>
        <p:spPr>
          <a:xfrm>
            <a:off x="3949199" y="6223680"/>
            <a:ext cx="4835985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bg1"/>
                </a:solidFill>
              </a:rPr>
              <a:t>АНАЛИЗ БОЛЬШИХ ДАННЫХ. ДАННЫЕ. ВИДЫ ДАННЫХ. ОДНОМЕРНЫЙ И МНОГОМЕРНЫЙ АНАЛИЗ. OLAP-КУБ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399700" y="366113"/>
            <a:ext cx="9874800" cy="536414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pc="-1" dirty="0">
                <a:solidFill>
                  <a:schemeClr val="accent1"/>
                </a:solidFill>
                <a:latin typeface="Times New Roman"/>
              </a:rPr>
              <a:t>Техническое обеспечение</a:t>
            </a:r>
            <a:endParaRPr lang="ru-RU" sz="4400" b="0" strike="noStrike" spc="-1" dirty="0">
              <a:solidFill>
                <a:schemeClr val="accent1"/>
              </a:solidFill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2B0C0D52-D4AC-4398-A67F-C4729BC7352C}" type="slidenum">
              <a:t>8</a:t>
            </a:fld>
            <a:endParaRPr/>
          </a:p>
        </p:txBody>
      </p:sp>
      <p:sp>
        <p:nvSpPr>
          <p:cNvPr id="7" name="PlaceHolder 1">
            <a:extLst>
              <a:ext uri="{FF2B5EF4-FFF2-40B4-BE49-F238E27FC236}">
                <a16:creationId xmlns:a16="http://schemas.microsoft.com/office/drawing/2014/main" id="{ECAF8B46-7436-4499-81B3-A89F22A87F5D}"/>
              </a:ext>
            </a:extLst>
          </p:cNvPr>
          <p:cNvSpPr txBox="1">
            <a:spLocks/>
          </p:cNvSpPr>
          <p:nvPr/>
        </p:nvSpPr>
        <p:spPr>
          <a:xfrm>
            <a:off x="3949199" y="6223680"/>
            <a:ext cx="4835985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АНАЛИЗ БОЛЬШИХ ДАННЫХ. ДАННЫЕ. ВИДЫ ДАННЫХ. ОДНОМЕРНЫЙ И МНОГОМЕРНЫЙ АНАЛИЗ. OLAP-КУБ</a:t>
            </a:r>
            <a:endParaRPr lang="ru-RU" dirty="0">
              <a:solidFill>
                <a:srgbClr val="000000"/>
              </a:solidFill>
            </a:endParaRPr>
          </a:p>
        </p:txBody>
      </p:sp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FB0067D7-A530-45FC-B870-0DBD20003E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3217435"/>
              </p:ext>
            </p:extLst>
          </p:nvPr>
        </p:nvGraphicFramePr>
        <p:xfrm>
          <a:off x="509287" y="1134318"/>
          <a:ext cx="11100122" cy="4919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134D4864-AFC3-4FD0-8408-3351EFDA8A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28" t="4709" r="27943" b="14785"/>
          <a:stretch/>
        </p:blipFill>
        <p:spPr bwMode="auto">
          <a:xfrm>
            <a:off x="2631537" y="3755800"/>
            <a:ext cx="1381070" cy="139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FAECAF6A-85FD-428C-9D4D-CB00547B69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5" t="5338" r="10788" b="17647"/>
          <a:stretch/>
        </p:blipFill>
        <p:spPr bwMode="auto">
          <a:xfrm>
            <a:off x="1676842" y="2031456"/>
            <a:ext cx="1420823" cy="139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805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399700" y="308238"/>
            <a:ext cx="9874800" cy="536414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pc="-1" dirty="0">
                <a:solidFill>
                  <a:schemeClr val="accent1"/>
                </a:solidFill>
                <a:latin typeface="Times New Roman"/>
              </a:rPr>
              <a:t>Что кроме </a:t>
            </a:r>
            <a:r>
              <a:rPr lang="en-US" spc="-1" dirty="0">
                <a:solidFill>
                  <a:schemeClr val="accent1"/>
                </a:solidFill>
                <a:latin typeface="Times New Roman"/>
              </a:rPr>
              <a:t>python?</a:t>
            </a:r>
            <a:endParaRPr lang="ru-RU" sz="4400" b="0" strike="noStrike" spc="-1" dirty="0">
              <a:solidFill>
                <a:schemeClr val="accent1"/>
              </a:solidFill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2B0C0D52-D4AC-4398-A67F-C4729BC7352C}" type="slidenum">
              <a:t>9</a:t>
            </a:fld>
            <a:endParaRPr/>
          </a:p>
        </p:txBody>
      </p:sp>
      <p:sp>
        <p:nvSpPr>
          <p:cNvPr id="7" name="PlaceHolder 1">
            <a:extLst>
              <a:ext uri="{FF2B5EF4-FFF2-40B4-BE49-F238E27FC236}">
                <a16:creationId xmlns:a16="http://schemas.microsoft.com/office/drawing/2014/main" id="{ECAF8B46-7436-4499-81B3-A89F22A87F5D}"/>
              </a:ext>
            </a:extLst>
          </p:cNvPr>
          <p:cNvSpPr txBox="1">
            <a:spLocks/>
          </p:cNvSpPr>
          <p:nvPr/>
        </p:nvSpPr>
        <p:spPr>
          <a:xfrm>
            <a:off x="3949199" y="6223680"/>
            <a:ext cx="4835985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kern="1200" spc="-1">
                <a:solidFill>
                  <a:srgbClr val="0070C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АНАЛИЗ БОЛЬШИХ ДАННЫХ. ДАННЫЕ. ВИДЫ ДАННЫХ. ОДНОМЕРНЫЙ И МНОГОМЕРНЫЙ АНАЛИЗ. OLAP-КУБ</a:t>
            </a:r>
            <a:endParaRPr lang="ru-RU" dirty="0">
              <a:solidFill>
                <a:srgbClr val="000000"/>
              </a:solidFill>
            </a:endParaRPr>
          </a:p>
        </p:txBody>
      </p:sp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184D9A18-CE59-4BC1-B603-B5AE70847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679" y="847547"/>
            <a:ext cx="7964641" cy="537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404670"/>
      </p:ext>
    </p:extLst>
  </p:cSld>
  <p:clrMapOvr>
    <a:masterClrMapping/>
  </p:clrMapOvr>
</p:sld>
</file>

<file path=ppt/theme/theme1.xml><?xml version="1.0" encoding="utf-8"?>
<a:theme xmlns:a="http://schemas.openxmlformats.org/drawingml/2006/main" name="Базис">
  <a:themeElements>
    <a:clrScheme name="Синий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Базис">
  <a:themeElements>
    <a:clrScheme name="Синий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Базис">
  <a:themeElements>
    <a:clrScheme name="Синий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Базис">
  <a:themeElements>
    <a:clrScheme name="Синий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Базис</Template>
  <TotalTime>49503</TotalTime>
  <Words>6583</Words>
  <Application>Microsoft Office PowerPoint</Application>
  <PresentationFormat>Широкоэкранный</PresentationFormat>
  <Paragraphs>730</Paragraphs>
  <Slides>74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74</vt:i4>
      </vt:variant>
    </vt:vector>
  </HeadingPairs>
  <TitlesOfParts>
    <vt:vector size="84" baseType="lpstr">
      <vt:lpstr>Arial</vt:lpstr>
      <vt:lpstr>Calibri</vt:lpstr>
      <vt:lpstr>Corbel</vt:lpstr>
      <vt:lpstr>Symbol</vt:lpstr>
      <vt:lpstr>Times New Roman</vt:lpstr>
      <vt:lpstr>Wingdings</vt:lpstr>
      <vt:lpstr>Базис</vt:lpstr>
      <vt:lpstr>Базис</vt:lpstr>
      <vt:lpstr>Базис</vt:lpstr>
      <vt:lpstr>Базис</vt:lpstr>
      <vt:lpstr>анализ больших данных</vt:lpstr>
      <vt:lpstr>Презентация PowerPoint</vt:lpstr>
      <vt:lpstr>Информация о курсе</vt:lpstr>
      <vt:lpstr>Презентация PowerPoint</vt:lpstr>
      <vt:lpstr>Информация о курсе</vt:lpstr>
      <vt:lpstr>Лабораторные работы</vt:lpstr>
      <vt:lpstr>Практические работы (четверг)</vt:lpstr>
      <vt:lpstr>Техническое обеспечение</vt:lpstr>
      <vt:lpstr>Что кроме python?</vt:lpstr>
      <vt:lpstr>данные. Виды данных</vt:lpstr>
      <vt:lpstr>Big Data</vt:lpstr>
      <vt:lpstr>Эволюция в свете трендов развития ИТ</vt:lpstr>
      <vt:lpstr>Как можно хранить данные?</vt:lpstr>
      <vt:lpstr>Мировой рейтинг популярности СУБД</vt:lpstr>
      <vt:lpstr>Мировой рейтинг популярности СУБД</vt:lpstr>
      <vt:lpstr>Российский рынок СУБД</vt:lpstr>
      <vt:lpstr>Российский рынок СУБД</vt:lpstr>
      <vt:lpstr>Определение базы данных</vt:lpstr>
      <vt:lpstr>Что такое Системы управления базами данных</vt:lpstr>
      <vt:lpstr>Основные типы базы данных</vt:lpstr>
      <vt:lpstr>Мультимодельные СУБД</vt:lpstr>
      <vt:lpstr>Мультимодельные СУБД</vt:lpstr>
      <vt:lpstr>Реляционные (Oracle, SQLite, PostgreSQL, Hive и др.)</vt:lpstr>
      <vt:lpstr>NoSQL (MongoDB, CouchDB, Databricks и др.)</vt:lpstr>
      <vt:lpstr>Графовые (Neo4j, OrientDB, GraphDB, Giraph и др.)</vt:lpstr>
      <vt:lpstr>Колоночные (ClickHouse, Vertica и др.)</vt:lpstr>
      <vt:lpstr>Выбор базы данных</vt:lpstr>
      <vt:lpstr>Принципы ACID</vt:lpstr>
      <vt:lpstr>Немного про BASE</vt:lpstr>
      <vt:lpstr>Про CAP теорему</vt:lpstr>
      <vt:lpstr>Понятие «Признак»</vt:lpstr>
      <vt:lpstr>Этапы работы с данными</vt:lpstr>
      <vt:lpstr>Этапы работы с данными</vt:lpstr>
      <vt:lpstr>Начало анализа данных</vt:lpstr>
      <vt:lpstr>Конструирование признаков (feature engineering) и подготовка данных</vt:lpstr>
      <vt:lpstr>Конструирование признаков (feature engineering) и подготовка данных</vt:lpstr>
      <vt:lpstr>Понятие «признак»</vt:lpstr>
      <vt:lpstr>Понятие «признак»</vt:lpstr>
      <vt:lpstr>Отбор признаков этап 1 – признак ли выбранный столбец?</vt:lpstr>
      <vt:lpstr>Отбор признаков этап 1 – признак ли выбранный столбец?</vt:lpstr>
      <vt:lpstr>Типы шкал признаков</vt:lpstr>
      <vt:lpstr>Типы шкал признаков</vt:lpstr>
      <vt:lpstr>Преобразование файла данных в таблицу данных (титаник)</vt:lpstr>
      <vt:lpstr>Преобразование файла данных в таблицу данных (титаник)</vt:lpstr>
      <vt:lpstr>Преобразование файла данных в таблицу данных (титаник)</vt:lpstr>
      <vt:lpstr>Преобразование файла данных в таблицу данных (титаник)</vt:lpstr>
      <vt:lpstr>Преобразование файла данных в таблицу данных (титаник)</vt:lpstr>
      <vt:lpstr>Преобразование файла данных в таблицу данных (титаник)</vt:lpstr>
      <vt:lpstr>Преобразование файла данных в таблицу данных (титаник)</vt:lpstr>
      <vt:lpstr>Преобразование файла данных в таблицу данных (титаник)</vt:lpstr>
      <vt:lpstr>Анализ данных</vt:lpstr>
      <vt:lpstr>Этапы работы с данными</vt:lpstr>
      <vt:lpstr>История OLAP-представления</vt:lpstr>
      <vt:lpstr>История OLAP-представления</vt:lpstr>
      <vt:lpstr>История OLAP-представления</vt:lpstr>
      <vt:lpstr>Витрина данных</vt:lpstr>
      <vt:lpstr>Одномерные данные (1 dimension)</vt:lpstr>
      <vt:lpstr>Понятие гистограммы для количественного признака</vt:lpstr>
      <vt:lpstr>Понятие гистограммы для количественного признака</vt:lpstr>
      <vt:lpstr>Понятие гистограммы для количественного признака</vt:lpstr>
      <vt:lpstr>Гипотеза</vt:lpstr>
      <vt:lpstr>Гипотеза</vt:lpstr>
      <vt:lpstr>Гипотеза</vt:lpstr>
      <vt:lpstr>Пример</vt:lpstr>
      <vt:lpstr>Пример</vt:lpstr>
      <vt:lpstr>Вероятность ошибки</vt:lpstr>
      <vt:lpstr>Вероятность ошибки первого рода</vt:lpstr>
      <vt:lpstr>Критическая область</vt:lpstr>
      <vt:lpstr>P-value</vt:lpstr>
      <vt:lpstr>Типы шкал признаков</vt:lpstr>
      <vt:lpstr>Посмотреть дополнительно</vt:lpstr>
      <vt:lpstr>Посмотреть дополнительно</vt:lpstr>
      <vt:lpstr>Посмотреть дополнительно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динамическое программирование</dc:title>
  <dc:subject/>
  <dc:creator>Allyonz</dc:creator>
  <dc:description/>
  <cp:lastModifiedBy>Елена Корнеева</cp:lastModifiedBy>
  <cp:revision>479</cp:revision>
  <dcterms:created xsi:type="dcterms:W3CDTF">2019-09-04T12:18:29Z</dcterms:created>
  <dcterms:modified xsi:type="dcterms:W3CDTF">2025-01-12T08:48:56Z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21</vt:i4>
  </property>
  <property fmtid="{D5CDD505-2E9C-101B-9397-08002B2CF9AE}" pid="3" name="PresentationFormat">
    <vt:lpwstr>Широкоэкранный</vt:lpwstr>
  </property>
  <property fmtid="{D5CDD505-2E9C-101B-9397-08002B2CF9AE}" pid="4" name="Slides">
    <vt:i4>59</vt:i4>
  </property>
</Properties>
</file>